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1" r:id="rId3"/>
    <p:sldId id="302" r:id="rId4"/>
    <p:sldId id="297" r:id="rId5"/>
    <p:sldId id="314" r:id="rId6"/>
    <p:sldId id="293" r:id="rId7"/>
    <p:sldId id="298" r:id="rId8"/>
    <p:sldId id="266" r:id="rId9"/>
    <p:sldId id="315" r:id="rId10"/>
    <p:sldId id="318" r:id="rId11"/>
    <p:sldId id="313" r:id="rId12"/>
    <p:sldId id="316" r:id="rId13"/>
    <p:sldId id="317" r:id="rId14"/>
    <p:sldId id="319" r:id="rId15"/>
    <p:sldId id="320" r:id="rId16"/>
    <p:sldId id="322" r:id="rId17"/>
    <p:sldId id="323" r:id="rId18"/>
    <p:sldId id="306" r:id="rId19"/>
    <p:sldId id="310" r:id="rId20"/>
    <p:sldId id="321" r:id="rId21"/>
    <p:sldId id="324" r:id="rId22"/>
    <p:sldId id="296" r:id="rId23"/>
    <p:sldId id="300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65B"/>
    <a:srgbClr val="EBE3E3"/>
    <a:srgbClr val="6147FF"/>
    <a:srgbClr val="394042"/>
    <a:srgbClr val="DF575C"/>
    <a:srgbClr val="3B3B3C"/>
    <a:srgbClr val="3B3C3B"/>
    <a:srgbClr val="E9E5E5"/>
    <a:srgbClr val="A2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322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98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36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33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445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15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48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2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8A4B-7EBA-44E0-ADE8-7329F93456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384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DFCBF-C26E-48B2-86DC-BC5F3014ED3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5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8A4B-7EBA-44E0-ADE8-7329F93456B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4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DFCBF-C26E-48B2-86DC-BC5F3014ED3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8A4B-7EBA-44E0-ADE8-7329F93456B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DFCBF-C26E-48B2-86DC-BC5F3014ED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DFCBF-C26E-48B2-86DC-BC5F3014ED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9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8A4B-7EBA-44E0-ADE8-7329F93456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1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/>
        </p:nvSpPr>
        <p:spPr>
          <a:xfrm>
            <a:off x="2452" y="0"/>
            <a:ext cx="12187643" cy="6875652"/>
          </a:xfrm>
          <a:custGeom>
            <a:avLst/>
            <a:gdLst>
              <a:gd name="connsiteX0" fmla="*/ 3172 w 12187643"/>
              <a:gd name="connsiteY0" fmla="*/ 3181 h 6875652"/>
              <a:gd name="connsiteX1" fmla="*/ 12190815 w 12187643"/>
              <a:gd name="connsiteY1" fmla="*/ 3181 h 6875652"/>
              <a:gd name="connsiteX2" fmla="*/ 12190815 w 12187643"/>
              <a:gd name="connsiteY2" fmla="*/ 6878833 h 6875652"/>
              <a:gd name="connsiteX3" fmla="*/ 3172 w 12187643"/>
              <a:gd name="connsiteY3" fmla="*/ 6878833 h 687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643" h="6875652">
                <a:moveTo>
                  <a:pt x="3172" y="3181"/>
                </a:moveTo>
                <a:lnTo>
                  <a:pt x="12190815" y="3181"/>
                </a:lnTo>
                <a:lnTo>
                  <a:pt x="12190815" y="6878833"/>
                </a:lnTo>
                <a:lnTo>
                  <a:pt x="3172" y="6878833"/>
                </a:ln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504117" y="1200"/>
            <a:ext cx="7687883" cy="5170179"/>
          </a:xfrm>
          <a:custGeom>
            <a:avLst/>
            <a:gdLst>
              <a:gd name="connsiteX0" fmla="*/ 3172 w 8366309"/>
              <a:gd name="connsiteY0" fmla="*/ 671010 h 6684661"/>
              <a:gd name="connsiteX1" fmla="*/ 5999239 w 8366309"/>
              <a:gd name="connsiteY1" fmla="*/ 6684660 h 6684661"/>
              <a:gd name="connsiteX2" fmla="*/ 8367577 w 8366309"/>
              <a:gd name="connsiteY2" fmla="*/ 6197634 h 6684661"/>
              <a:gd name="connsiteX3" fmla="*/ 8367577 w 8366309"/>
              <a:gd name="connsiteY3" fmla="*/ 3181 h 6684661"/>
              <a:gd name="connsiteX4" fmla="*/ 39988 w 8366309"/>
              <a:gd name="connsiteY4" fmla="*/ 3181 h 6684661"/>
              <a:gd name="connsiteX5" fmla="*/ 3172 w 8366309"/>
              <a:gd name="connsiteY5" fmla="*/ 671010 h 668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6309" h="6684661">
                <a:moveTo>
                  <a:pt x="3172" y="671010"/>
                </a:moveTo>
                <a:cubicBezTo>
                  <a:pt x="3172" y="3992333"/>
                  <a:pt x="2687627" y="6684660"/>
                  <a:pt x="5999239" y="6684660"/>
                </a:cubicBezTo>
                <a:cubicBezTo>
                  <a:pt x="6840313" y="6684660"/>
                  <a:pt x="7640762" y="6510859"/>
                  <a:pt x="8367577" y="6197634"/>
                </a:cubicBezTo>
                <a:lnTo>
                  <a:pt x="8367577" y="3181"/>
                </a:lnTo>
                <a:lnTo>
                  <a:pt x="39988" y="3181"/>
                </a:lnTo>
                <a:cubicBezTo>
                  <a:pt x="15867" y="222183"/>
                  <a:pt x="3172" y="445005"/>
                  <a:pt x="3172" y="671010"/>
                </a:cubicBezTo>
                <a:close/>
              </a:path>
            </a:pathLst>
          </a:custGeom>
          <a:solidFill>
            <a:srgbClr val="EFF5F9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860145" y="2908308"/>
            <a:ext cx="523585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标题 1"/>
          <p:cNvSpPr>
            <a:spLocks noGrp="1"/>
          </p:cNvSpPr>
          <p:nvPr>
            <p:ph type="ctrTitle"/>
          </p:nvPr>
        </p:nvSpPr>
        <p:spPr>
          <a:xfrm>
            <a:off x="860145" y="1687821"/>
            <a:ext cx="5235856" cy="122048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60145" y="5023244"/>
            <a:ext cx="2483946" cy="296271"/>
          </a:xfrm>
          <a:prstGeom prst="roundRect">
            <a:avLst>
              <a:gd name="adj" fmla="val 50000"/>
            </a:avLst>
          </a:prstGeom>
          <a:solidFill>
            <a:srgbClr val="DF575C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16342" y="5023244"/>
            <a:ext cx="1896778" cy="296271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20" name="그림 19" descr="세면도구, 화장품이(가) 표시된 사진&#10;&#10;자동 생성된 설명">
            <a:extLst>
              <a:ext uri="{FF2B5EF4-FFF2-40B4-BE49-F238E27FC236}">
                <a16:creationId xmlns:a16="http://schemas.microsoft.com/office/drawing/2014/main" id="{465B9120-6294-4C55-9570-C7DB8C187A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1" t="100000" r="20835" b="-2276"/>
          <a:stretch>
            <a:fillRect/>
          </a:stretch>
        </p:blipFill>
        <p:spPr>
          <a:xfrm>
            <a:off x="3437040" y="6858001"/>
            <a:ext cx="2437931" cy="115617"/>
          </a:xfrm>
          <a:custGeom>
            <a:avLst/>
            <a:gdLst>
              <a:gd name="connsiteX0" fmla="*/ 0 w 2437931"/>
              <a:gd name="connsiteY0" fmla="*/ 0 h 115617"/>
              <a:gd name="connsiteX1" fmla="*/ 2437931 w 2437931"/>
              <a:gd name="connsiteY1" fmla="*/ 0 h 115617"/>
              <a:gd name="connsiteX2" fmla="*/ 2346389 w 2437931"/>
              <a:gd name="connsiteY2" fmla="*/ 18122 h 115617"/>
              <a:gd name="connsiteX3" fmla="*/ 1218872 w 2437931"/>
              <a:gd name="connsiteY3" fmla="*/ 115617 h 115617"/>
              <a:gd name="connsiteX4" fmla="*/ 108426 w 2437931"/>
              <a:gd name="connsiteY4" fmla="*/ 21124 h 115617"/>
              <a:gd name="connsiteX5" fmla="*/ 0 w 2437931"/>
              <a:gd name="connsiteY5" fmla="*/ 0 h 11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7931" h="115617">
                <a:moveTo>
                  <a:pt x="0" y="0"/>
                </a:moveTo>
                <a:lnTo>
                  <a:pt x="2437931" y="0"/>
                </a:lnTo>
                <a:lnTo>
                  <a:pt x="2346389" y="18122"/>
                </a:lnTo>
                <a:cubicBezTo>
                  <a:pt x="1982410" y="82011"/>
                  <a:pt x="1605308" y="115617"/>
                  <a:pt x="1218872" y="115617"/>
                </a:cubicBezTo>
                <a:cubicBezTo>
                  <a:pt x="838488" y="115617"/>
                  <a:pt x="467109" y="83081"/>
                  <a:pt x="108426" y="21124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그림 29" descr="세면도구, 화장품이(가) 표시된 사진&#10;&#10;자동 생성된 설명">
            <a:extLst>
              <a:ext uri="{FF2B5EF4-FFF2-40B4-BE49-F238E27FC236}">
                <a16:creationId xmlns:a16="http://schemas.microsoft.com/office/drawing/2014/main" id="{A6A8AD69-03BE-421D-B87A-64A4F3C3B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48" r="10851"/>
          <a:stretch>
            <a:fillRect/>
          </a:stretch>
        </p:blipFill>
        <p:spPr>
          <a:xfrm>
            <a:off x="4886632" y="0"/>
            <a:ext cx="7305368" cy="4892784"/>
          </a:xfrm>
          <a:custGeom>
            <a:avLst/>
            <a:gdLst>
              <a:gd name="connsiteX0" fmla="*/ 33830 w 7686133"/>
              <a:gd name="connsiteY0" fmla="*/ 0 h 5147802"/>
              <a:gd name="connsiteX1" fmla="*/ 7686133 w 7686133"/>
              <a:gd name="connsiteY1" fmla="*/ 0 h 5147802"/>
              <a:gd name="connsiteX2" fmla="*/ 7686133 w 7686133"/>
              <a:gd name="connsiteY2" fmla="*/ 4791033 h 5147802"/>
              <a:gd name="connsiteX3" fmla="*/ 6082025 w 7686133"/>
              <a:gd name="connsiteY3" fmla="*/ 5142929 h 5147802"/>
              <a:gd name="connsiteX4" fmla="*/ 6007337 w 7686133"/>
              <a:gd name="connsiteY4" fmla="*/ 5147802 h 5147802"/>
              <a:gd name="connsiteX5" fmla="*/ 5010312 w 7686133"/>
              <a:gd name="connsiteY5" fmla="*/ 5147802 h 5147802"/>
              <a:gd name="connsiteX6" fmla="*/ 4946484 w 7686133"/>
              <a:gd name="connsiteY6" fmla="*/ 5143705 h 5147802"/>
              <a:gd name="connsiteX7" fmla="*/ 0 w 7686133"/>
              <a:gd name="connsiteY7" fmla="*/ 516526 h 5147802"/>
              <a:gd name="connsiteX8" fmla="*/ 33830 w 7686133"/>
              <a:gd name="connsiteY8" fmla="*/ 0 h 51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86133" h="5147802">
                <a:moveTo>
                  <a:pt x="33830" y="0"/>
                </a:moveTo>
                <a:lnTo>
                  <a:pt x="7686133" y="0"/>
                </a:lnTo>
                <a:lnTo>
                  <a:pt x="7686133" y="4791033"/>
                </a:lnTo>
                <a:cubicBezTo>
                  <a:pt x="7185225" y="4972729"/>
                  <a:pt x="6646257" y="5093766"/>
                  <a:pt x="6082025" y="5142929"/>
                </a:cubicBezTo>
                <a:lnTo>
                  <a:pt x="6007337" y="5147802"/>
                </a:lnTo>
                <a:lnTo>
                  <a:pt x="5010312" y="5147802"/>
                </a:lnTo>
                <a:lnTo>
                  <a:pt x="4946484" y="5143705"/>
                </a:lnTo>
                <a:cubicBezTo>
                  <a:pt x="2168061" y="4905524"/>
                  <a:pt x="0" y="2924815"/>
                  <a:pt x="0" y="516526"/>
                </a:cubicBezTo>
                <a:cubicBezTo>
                  <a:pt x="0" y="341724"/>
                  <a:pt x="11665" y="169385"/>
                  <a:pt x="33830" y="0"/>
                </a:cubicBezTo>
                <a:close/>
              </a:path>
            </a:pathLst>
          </a:custGeom>
        </p:spPr>
      </p:pic>
      <p:pic>
        <p:nvPicPr>
          <p:cNvPr id="28" name="그림 27" descr="세면도구, 화장품이(가) 표시된 사진&#10;&#10;자동 생성된 설명">
            <a:extLst>
              <a:ext uri="{FF2B5EF4-FFF2-40B4-BE49-F238E27FC236}">
                <a16:creationId xmlns:a16="http://schemas.microsoft.com/office/drawing/2014/main" id="{A35811E9-183B-4365-8339-03152B5ED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4" t="100000" r="29187" b="-387"/>
          <a:stretch>
            <a:fillRect/>
          </a:stretch>
        </p:blipFill>
        <p:spPr>
          <a:xfrm>
            <a:off x="5873373" y="6686958"/>
            <a:ext cx="997025" cy="19916"/>
          </a:xfrm>
          <a:custGeom>
            <a:avLst/>
            <a:gdLst>
              <a:gd name="connsiteX0" fmla="*/ 0 w 997025"/>
              <a:gd name="connsiteY0" fmla="*/ 0 h 19916"/>
              <a:gd name="connsiteX1" fmla="*/ 997025 w 997025"/>
              <a:gd name="connsiteY1" fmla="*/ 0 h 19916"/>
              <a:gd name="connsiteX2" fmla="*/ 787550 w 997025"/>
              <a:gd name="connsiteY2" fmla="*/ 13667 h 19916"/>
              <a:gd name="connsiteX3" fmla="*/ 499533 w 997025"/>
              <a:gd name="connsiteY3" fmla="*/ 19916 h 19916"/>
              <a:gd name="connsiteX4" fmla="*/ 215991 w 997025"/>
              <a:gd name="connsiteY4" fmla="*/ 13864 h 19916"/>
              <a:gd name="connsiteX5" fmla="*/ 0 w 997025"/>
              <a:gd name="connsiteY5" fmla="*/ 0 h 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25" h="19916">
                <a:moveTo>
                  <a:pt x="0" y="0"/>
                </a:moveTo>
                <a:lnTo>
                  <a:pt x="997025" y="0"/>
                </a:lnTo>
                <a:lnTo>
                  <a:pt x="787550" y="13667"/>
                </a:lnTo>
                <a:cubicBezTo>
                  <a:pt x="692168" y="17816"/>
                  <a:pt x="596142" y="19916"/>
                  <a:pt x="499533" y="19916"/>
                </a:cubicBezTo>
                <a:cubicBezTo>
                  <a:pt x="404437" y="19916"/>
                  <a:pt x="309904" y="17883"/>
                  <a:pt x="215991" y="13864"/>
                </a:cubicBezTo>
                <a:lnTo>
                  <a:pt x="0" y="0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2333A-E23C-44A2-B1B7-5A972262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88BAC-468B-4601-953B-3AD5B368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43C9B-AE2E-4A7C-B5AA-99EACA56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644EE-C3A8-4DBD-BA98-26B5096578D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2A75E-B21F-41F8-B594-BD4BB3BE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D668A7-D027-4D53-AED1-0BB920C9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3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5672977" y="-2895"/>
            <a:ext cx="6519858" cy="5410200"/>
          </a:xfrm>
          <a:custGeom>
            <a:avLst/>
            <a:gdLst>
              <a:gd name="connsiteX0" fmla="*/ 2639 w 5945481"/>
              <a:gd name="connsiteY0" fmla="*/ 543280 h 5410200"/>
              <a:gd name="connsiteX1" fmla="*/ 4262892 w 5945481"/>
              <a:gd name="connsiteY1" fmla="*/ 5407380 h 5410200"/>
              <a:gd name="connsiteX2" fmla="*/ 5945227 w 5945481"/>
              <a:gd name="connsiteY2" fmla="*/ 5013045 h 5410200"/>
              <a:gd name="connsiteX3" fmla="*/ 5945227 w 5945481"/>
              <a:gd name="connsiteY3" fmla="*/ 2895 h 5410200"/>
              <a:gd name="connsiteX4" fmla="*/ 28690 w 5945481"/>
              <a:gd name="connsiteY4" fmla="*/ 2895 h 5410200"/>
              <a:gd name="connsiteX5" fmla="*/ 2639 w 5945481"/>
              <a:gd name="connsiteY5" fmla="*/ 54328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5481" h="5410200">
                <a:moveTo>
                  <a:pt x="2639" y="543280"/>
                </a:moveTo>
                <a:cubicBezTo>
                  <a:pt x="2639" y="3229330"/>
                  <a:pt x="1910172" y="5407380"/>
                  <a:pt x="4262892" y="5407380"/>
                </a:cubicBezTo>
                <a:cubicBezTo>
                  <a:pt x="4860335" y="5407380"/>
                  <a:pt x="5429411" y="5267045"/>
                  <a:pt x="5945227" y="5013045"/>
                </a:cubicBezTo>
                <a:lnTo>
                  <a:pt x="5945227" y="2895"/>
                </a:lnTo>
                <a:lnTo>
                  <a:pt x="28690" y="2895"/>
                </a:lnTo>
                <a:cubicBezTo>
                  <a:pt x="11323" y="180060"/>
                  <a:pt x="2639" y="360400"/>
                  <a:pt x="2639" y="543280"/>
                </a:cubicBezTo>
                <a:close/>
              </a:path>
            </a:pathLst>
          </a:custGeom>
          <a:solidFill>
            <a:srgbClr val="EFF5F9"/>
          </a:solidFill>
          <a:ln w="578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672977" y="2715986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5674093" y="3611336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-3175" y="-3175"/>
            <a:ext cx="12198350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rgbClr val="FFF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 flipH="1">
            <a:off x="1" y="0"/>
            <a:ext cx="5352064" cy="4276287"/>
          </a:xfrm>
          <a:custGeom>
            <a:avLst/>
            <a:gdLst>
              <a:gd name="connsiteX0" fmla="*/ 3172 w 8366309"/>
              <a:gd name="connsiteY0" fmla="*/ 671010 h 6684661"/>
              <a:gd name="connsiteX1" fmla="*/ 5999239 w 8366309"/>
              <a:gd name="connsiteY1" fmla="*/ 6684660 h 6684661"/>
              <a:gd name="connsiteX2" fmla="*/ 8367577 w 8366309"/>
              <a:gd name="connsiteY2" fmla="*/ 6197634 h 6684661"/>
              <a:gd name="connsiteX3" fmla="*/ 8367577 w 8366309"/>
              <a:gd name="connsiteY3" fmla="*/ 3181 h 6684661"/>
              <a:gd name="connsiteX4" fmla="*/ 39988 w 8366309"/>
              <a:gd name="connsiteY4" fmla="*/ 3181 h 6684661"/>
              <a:gd name="connsiteX5" fmla="*/ 3172 w 8366309"/>
              <a:gd name="connsiteY5" fmla="*/ 671010 h 668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66309" h="6684661">
                <a:moveTo>
                  <a:pt x="3172" y="671010"/>
                </a:moveTo>
                <a:cubicBezTo>
                  <a:pt x="3172" y="3992333"/>
                  <a:pt x="2687627" y="6684660"/>
                  <a:pt x="5999239" y="6684660"/>
                </a:cubicBezTo>
                <a:cubicBezTo>
                  <a:pt x="6840313" y="6684660"/>
                  <a:pt x="7640762" y="6510859"/>
                  <a:pt x="8367577" y="6197634"/>
                </a:cubicBezTo>
                <a:lnTo>
                  <a:pt x="8367577" y="3181"/>
                </a:lnTo>
                <a:lnTo>
                  <a:pt x="39988" y="3181"/>
                </a:lnTo>
                <a:cubicBezTo>
                  <a:pt x="15867" y="222183"/>
                  <a:pt x="3172" y="445005"/>
                  <a:pt x="3172" y="671010"/>
                </a:cubicBezTo>
                <a:close/>
              </a:path>
            </a:pathLst>
          </a:custGeom>
          <a:solidFill>
            <a:srgbClr val="EFF5F9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5352065" y="2499406"/>
            <a:ext cx="5426076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5352065" y="4805642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52066" y="4509371"/>
            <a:ext cx="5426076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22" name="그림 21" descr="세면도구, 화장품이(가) 표시된 사진&#10;&#10;자동 생성된 설명">
            <a:extLst>
              <a:ext uri="{FF2B5EF4-FFF2-40B4-BE49-F238E27FC236}">
                <a16:creationId xmlns:a16="http://schemas.microsoft.com/office/drawing/2014/main" id="{E9F4BA99-93C1-4FDC-82BD-5C57C119D5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5" t="306" r="7360"/>
          <a:stretch>
            <a:fillRect/>
          </a:stretch>
        </p:blipFill>
        <p:spPr>
          <a:xfrm>
            <a:off x="-3175" y="-3175"/>
            <a:ext cx="5001948" cy="3985240"/>
          </a:xfrm>
          <a:custGeom>
            <a:avLst/>
            <a:gdLst>
              <a:gd name="connsiteX0" fmla="*/ 0 w 5350846"/>
              <a:gd name="connsiteY0" fmla="*/ 0 h 4263220"/>
              <a:gd name="connsiteX1" fmla="*/ 5327294 w 5350846"/>
              <a:gd name="connsiteY1" fmla="*/ 0 h 4263220"/>
              <a:gd name="connsiteX2" fmla="*/ 5350846 w 5350846"/>
              <a:gd name="connsiteY2" fmla="*/ 427221 h 4263220"/>
              <a:gd name="connsiteX3" fmla="*/ 1907258 w 5350846"/>
              <a:gd name="connsiteY3" fmla="*/ 4254391 h 4263220"/>
              <a:gd name="connsiteX4" fmla="*/ 1791479 w 5350846"/>
              <a:gd name="connsiteY4" fmla="*/ 4263220 h 4263220"/>
              <a:gd name="connsiteX5" fmla="*/ 1238917 w 5350846"/>
              <a:gd name="connsiteY5" fmla="*/ 4263220 h 4263220"/>
              <a:gd name="connsiteX6" fmla="*/ 1116731 w 5350846"/>
              <a:gd name="connsiteY6" fmla="*/ 4253749 h 4263220"/>
              <a:gd name="connsiteX7" fmla="*/ 0 w 5350846"/>
              <a:gd name="connsiteY7" fmla="*/ 3962693 h 4263220"/>
              <a:gd name="connsiteX8" fmla="*/ 0 w 5350846"/>
              <a:gd name="connsiteY8" fmla="*/ 0 h 426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0846" h="4263220">
                <a:moveTo>
                  <a:pt x="0" y="0"/>
                </a:moveTo>
                <a:lnTo>
                  <a:pt x="5327294" y="0"/>
                </a:lnTo>
                <a:cubicBezTo>
                  <a:pt x="5342725" y="140099"/>
                  <a:pt x="5350846" y="282642"/>
                  <a:pt x="5350846" y="427221"/>
                </a:cubicBezTo>
                <a:cubicBezTo>
                  <a:pt x="5350846" y="2419132"/>
                  <a:pt x="3841509" y="4057390"/>
                  <a:pt x="1907258" y="4254391"/>
                </a:cubicBezTo>
                <a:lnTo>
                  <a:pt x="1791479" y="4263220"/>
                </a:lnTo>
                <a:lnTo>
                  <a:pt x="1238917" y="4263220"/>
                </a:lnTo>
                <a:lnTo>
                  <a:pt x="1116731" y="4253749"/>
                </a:lnTo>
                <a:cubicBezTo>
                  <a:pt x="723930" y="4213086"/>
                  <a:pt x="348716" y="4112974"/>
                  <a:pt x="0" y="396269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그림 19" descr="세면도구, 화장품이(가) 표시된 사진&#10;&#10;자동 생성된 설명">
            <a:extLst>
              <a:ext uri="{FF2B5EF4-FFF2-40B4-BE49-F238E27FC236}">
                <a16:creationId xmlns:a16="http://schemas.microsoft.com/office/drawing/2014/main" id="{7DBD2EB4-AB90-4E23-87A1-CEF5DF019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2" t="100000" r="54180" b="-258"/>
          <a:stretch>
            <a:fillRect/>
          </a:stretch>
        </p:blipFill>
        <p:spPr>
          <a:xfrm>
            <a:off x="2497105" y="5888776"/>
            <a:ext cx="552562" cy="11032"/>
          </a:xfrm>
          <a:custGeom>
            <a:avLst/>
            <a:gdLst>
              <a:gd name="connsiteX0" fmla="*/ 0 w 552562"/>
              <a:gd name="connsiteY0" fmla="*/ 0 h 11032"/>
              <a:gd name="connsiteX1" fmla="*/ 552562 w 552562"/>
              <a:gd name="connsiteY1" fmla="*/ 0 h 11032"/>
              <a:gd name="connsiteX2" fmla="*/ 473540 w 552562"/>
              <a:gd name="connsiteY2" fmla="*/ 6026 h 11032"/>
              <a:gd name="connsiteX3" fmla="*/ 276147 w 552562"/>
              <a:gd name="connsiteY3" fmla="*/ 11032 h 11032"/>
              <a:gd name="connsiteX4" fmla="*/ 75638 w 552562"/>
              <a:gd name="connsiteY4" fmla="*/ 5863 h 11032"/>
              <a:gd name="connsiteX5" fmla="*/ 0 w 552562"/>
              <a:gd name="connsiteY5" fmla="*/ 0 h 1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2" h="11032">
                <a:moveTo>
                  <a:pt x="0" y="0"/>
                </a:moveTo>
                <a:lnTo>
                  <a:pt x="552562" y="0"/>
                </a:lnTo>
                <a:lnTo>
                  <a:pt x="473540" y="6026"/>
                </a:lnTo>
                <a:cubicBezTo>
                  <a:pt x="408161" y="9350"/>
                  <a:pt x="342350" y="11032"/>
                  <a:pt x="276147" y="11032"/>
                </a:cubicBezTo>
                <a:cubicBezTo>
                  <a:pt x="208891" y="11032"/>
                  <a:pt x="142041" y="9295"/>
                  <a:pt x="75638" y="5863"/>
                </a:cubicBezTo>
                <a:lnTo>
                  <a:pt x="0" y="0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5"/>
            <a:ext cx="10363200" cy="14700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3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0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3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6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3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46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媒体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4096" y="7519930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6BBD5-B51A-430E-9EF8-DE282E309259}"/>
              </a:ext>
            </a:extLst>
          </p:cNvPr>
          <p:cNvSpPr txBox="1"/>
          <p:nvPr/>
        </p:nvSpPr>
        <p:spPr>
          <a:xfrm>
            <a:off x="445273" y="2032959"/>
            <a:ext cx="4173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아이 파이</a:t>
            </a:r>
            <a:endParaRPr lang="en-US" altLang="ko-KR" sz="7200" b="1" dirty="0">
              <a:solidFill>
                <a:schemeClr val="accent1">
                  <a:lumMod val="10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algn="r"/>
            <a:r>
              <a:rPr lang="en-US" altLang="ko-KR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EYE-FI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2E562-A00F-4D18-A4D5-23CF74E6B4D1}"/>
              </a:ext>
            </a:extLst>
          </p:cNvPr>
          <p:cNvSpPr txBox="1"/>
          <p:nvPr/>
        </p:nvSpPr>
        <p:spPr>
          <a:xfrm>
            <a:off x="247307" y="5292279"/>
            <a:ext cx="72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0" i="1" dirty="0">
                <a:solidFill>
                  <a:srgbClr val="586069"/>
                </a:solidFill>
                <a:effectLst/>
                <a:latin typeface="+mj-lt"/>
              </a:rPr>
              <a:t>Vision analysis solution for non-face-to-face class</a:t>
            </a:r>
            <a:endParaRPr lang="en-US" altLang="ko-KR" sz="2400" b="1" i="1" dirty="0">
              <a:solidFill>
                <a:schemeClr val="accent5">
                  <a:lumMod val="50000"/>
                </a:schemeClr>
              </a:solidFill>
              <a:latin typeface="+mj-lt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DDBC3-314D-486D-8E5B-1EA5092D821A}"/>
              </a:ext>
            </a:extLst>
          </p:cNvPr>
          <p:cNvSpPr txBox="1"/>
          <p:nvPr/>
        </p:nvSpPr>
        <p:spPr>
          <a:xfrm>
            <a:off x="-191679" y="4830614"/>
            <a:ext cx="725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BusanBada" panose="020B0600000101010101" charset="-127"/>
                <a:sym typeface="Arial" panose="020B0604020202020204" pitchFamily="34" charset="0"/>
              </a:rPr>
              <a:t>- </a:t>
            </a:r>
            <a:r>
              <a:rPr lang="ko-KR" altLang="en-US" sz="2400" b="1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BusanBada" panose="020B0600000101010101" charset="-127"/>
                <a:sym typeface="Arial" panose="020B0604020202020204" pitchFamily="34" charset="0"/>
              </a:rPr>
              <a:t>비대면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BusanBada" panose="020B0600000101010101" charset="-127"/>
                <a:sym typeface="Arial" panose="020B0604020202020204" pitchFamily="34" charset="0"/>
              </a:rPr>
              <a:t> 수업 개선을 위한 시각 분석 솔루션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BusanBada" panose="020B0600000101010101" charset="-127"/>
                <a:sym typeface="Arial" panose="020B0604020202020204" pitchFamily="34" charset="0"/>
              </a:rPr>
              <a:t>-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BusanBada" panose="020B0600000101010101" charset="-127"/>
                <a:sym typeface="Arial" panose="020B0604020202020204" pitchFamily="34" charset="0"/>
              </a:rPr>
              <a:t> </a:t>
            </a:r>
            <a:endParaRPr lang="en-US" altLang="ko-KR" sz="2400" b="1" dirty="0">
              <a:solidFill>
                <a:schemeClr val="accent5">
                  <a:lumMod val="50000"/>
                </a:schemeClr>
              </a:solidFill>
              <a:latin typeface="+mj-lt"/>
              <a:ea typeface="BusanBada" panose="020B0600000101010101" charset="-127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57"/>
    </mc:Choice>
    <mc:Fallback xmlns="">
      <p:transition advTm="2057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flipV="1">
            <a:off x="0" y="886978"/>
            <a:ext cx="12192000" cy="899281"/>
          </a:xfrm>
          <a:prstGeom prst="parallelogram">
            <a:avLst>
              <a:gd name="adj" fmla="val 0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1024199" y="496842"/>
            <a:ext cx="2856101" cy="1892558"/>
          </a:xfrm>
          <a:prstGeom prst="triangle">
            <a:avLst>
              <a:gd name="adj" fmla="val 50785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26664" y="594377"/>
            <a:ext cx="3121109" cy="10903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41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04</a:t>
            </a:r>
            <a:endParaRPr lang="en-US" sz="65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37911" y="984515"/>
            <a:ext cx="3803851" cy="6750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결과물</a:t>
            </a:r>
            <a:endParaRPr lang="en-US" altLang="zh-CN" sz="40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19" name="菱形 2">
            <a:extLst>
              <a:ext uri="{FF2B5EF4-FFF2-40B4-BE49-F238E27FC236}">
                <a16:creationId xmlns:a16="http://schemas.microsoft.com/office/drawing/2014/main" id="{8715C481-539C-4AF8-9756-6F81BD44CB62}"/>
              </a:ext>
            </a:extLst>
          </p:cNvPr>
          <p:cNvSpPr/>
          <p:nvPr/>
        </p:nvSpPr>
        <p:spPr>
          <a:xfrm>
            <a:off x="3106740" y="2435009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20" name="菱形 2">
            <a:extLst>
              <a:ext uri="{FF2B5EF4-FFF2-40B4-BE49-F238E27FC236}">
                <a16:creationId xmlns:a16="http://schemas.microsoft.com/office/drawing/2014/main" id="{CD46F158-8A13-4CE7-B3C9-D2A95894A024}"/>
              </a:ext>
            </a:extLst>
          </p:cNvPr>
          <p:cNvSpPr/>
          <p:nvPr/>
        </p:nvSpPr>
        <p:spPr>
          <a:xfrm>
            <a:off x="3106740" y="3256257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C561A41B-5BA0-40BE-9773-4D256EF3A9D9}"/>
              </a:ext>
            </a:extLst>
          </p:cNvPr>
          <p:cNvSpPr txBox="1"/>
          <p:nvPr/>
        </p:nvSpPr>
        <p:spPr>
          <a:xfrm>
            <a:off x="3228384" y="2380444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시스템 구조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6D04F023-8AC2-439A-B22B-AC9654C24B78}"/>
              </a:ext>
            </a:extLst>
          </p:cNvPr>
          <p:cNvSpPr txBox="1"/>
          <p:nvPr/>
        </p:nvSpPr>
        <p:spPr>
          <a:xfrm>
            <a:off x="3033227" y="3204541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세부 기능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BB65CC0-E4AE-4685-8CC5-089DD9A5BA9A}"/>
              </a:ext>
            </a:extLst>
          </p:cNvPr>
          <p:cNvSpPr txBox="1"/>
          <p:nvPr/>
        </p:nvSpPr>
        <p:spPr>
          <a:xfrm>
            <a:off x="3880300" y="3979738"/>
            <a:ext cx="3882372" cy="26643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얼굴 인식 알고리즘</a:t>
            </a: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시선 인식 알고리즘</a:t>
            </a: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집중도 계산</a:t>
            </a: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데이터 분석</a:t>
            </a: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Flask </a:t>
            </a:r>
            <a:r>
              <a:rPr lang="ko-KR" altLang="en-US" sz="2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서버 연동 및 시각화</a:t>
            </a: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  <a:p>
            <a:pPr marL="342900" indent="-342900" defTabSz="896620">
              <a:lnSpc>
                <a:spcPct val="130000"/>
              </a:lnSpc>
              <a:spcBef>
                <a:spcPct val="20000"/>
              </a:spcBef>
              <a:buFontTx/>
              <a:buChar char="-"/>
              <a:defRPr/>
            </a:pPr>
            <a:endParaRPr lang="en-US" altLang="ko-KR" sz="2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1"/>
    </mc:Choice>
    <mc:Fallback xmlns="">
      <p:transition advTm="1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웹캠, 카메라 무료 아이콘 의 Flat retro communications icons">
            <a:extLst>
              <a:ext uri="{FF2B5EF4-FFF2-40B4-BE49-F238E27FC236}">
                <a16:creationId xmlns:a16="http://schemas.microsoft.com/office/drawing/2014/main" id="{9F437973-AD9D-4D8B-8AE1-9D5AFBAC9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0" y="1418317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AC303-B61B-4D0F-BFDE-A4DC9C1EAA3A}"/>
              </a:ext>
            </a:extLst>
          </p:cNvPr>
          <p:cNvSpPr txBox="1"/>
          <p:nvPr/>
        </p:nvSpPr>
        <p:spPr>
          <a:xfrm>
            <a:off x="783515" y="3267591"/>
            <a:ext cx="2363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j-lt"/>
                <a:ea typeface="BusanBada" panose="020B0600000101010101" charset="-127"/>
              </a:rPr>
              <a:t>Eye</a:t>
            </a:r>
            <a:r>
              <a:rPr lang="ko-KR" altLang="en-US" sz="3000" dirty="0">
                <a:latin typeface="+mj-lt"/>
                <a:ea typeface="BusanBada" panose="020B0600000101010101" charset="-127"/>
              </a:rPr>
              <a:t> </a:t>
            </a:r>
            <a:r>
              <a:rPr lang="en-US" altLang="ko-KR" sz="3000" dirty="0">
                <a:latin typeface="+mj-lt"/>
                <a:ea typeface="BusanBada" panose="020B0600000101010101" charset="-127"/>
              </a:rPr>
              <a:t>tracking</a:t>
            </a:r>
            <a:endParaRPr lang="ko-KR" altLang="en-US" sz="3000" dirty="0">
              <a:latin typeface="+mj-lt"/>
              <a:ea typeface="BusanBada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F0DAF13-37AE-449B-9495-9AF49B983B3E}"/>
              </a:ext>
            </a:extLst>
          </p:cNvPr>
          <p:cNvSpPr/>
          <p:nvPr/>
        </p:nvSpPr>
        <p:spPr>
          <a:xfrm>
            <a:off x="3414422" y="1527572"/>
            <a:ext cx="5254656" cy="18519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 descr="TSG :: Tuesday Study Group">
            <a:extLst>
              <a:ext uri="{FF2B5EF4-FFF2-40B4-BE49-F238E27FC236}">
                <a16:creationId xmlns:a16="http://schemas.microsoft.com/office/drawing/2014/main" id="{666D74D6-7966-4519-8534-0F86BA97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15" y="1741527"/>
            <a:ext cx="1596893" cy="141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5A6099-8DE2-4B1D-8055-2E3D55FBD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557" y="1171848"/>
            <a:ext cx="1733550" cy="666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B1C4EF-2DF6-4566-8868-191AE5C97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912" y="2120506"/>
            <a:ext cx="638175" cy="6572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65F390-6831-428D-890F-730D4D774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182" y="1884799"/>
            <a:ext cx="1555924" cy="110643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CF2BBD-1674-4795-9FC8-FF345377B5CF}"/>
              </a:ext>
            </a:extLst>
          </p:cNvPr>
          <p:cNvCxnSpPr>
            <a:cxnSpLocks/>
          </p:cNvCxnSpPr>
          <p:nvPr/>
        </p:nvCxnSpPr>
        <p:spPr>
          <a:xfrm>
            <a:off x="8691268" y="2473570"/>
            <a:ext cx="14130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F1478CCD-48B9-49D2-A844-0405A1B8A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621" y="4708389"/>
            <a:ext cx="1064986" cy="1216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EC40B1-1A9B-4CC5-95F8-8AF54E7BD5A9}"/>
              </a:ext>
            </a:extLst>
          </p:cNvPr>
          <p:cNvGrpSpPr/>
          <p:nvPr/>
        </p:nvGrpSpPr>
        <p:grpSpPr>
          <a:xfrm>
            <a:off x="8910962" y="1452997"/>
            <a:ext cx="1053524" cy="745201"/>
            <a:chOff x="2588342" y="4021071"/>
            <a:chExt cx="2981958" cy="2153106"/>
          </a:xfrm>
        </p:grpSpPr>
        <p:pic>
          <p:nvPicPr>
            <p:cNvPr id="22" name="Picture 6" descr="파일의, 유형, 빛, db 아이콘">
              <a:extLst>
                <a:ext uri="{FF2B5EF4-FFF2-40B4-BE49-F238E27FC236}">
                  <a16:creationId xmlns:a16="http://schemas.microsoft.com/office/drawing/2014/main" id="{C75831A0-635A-487A-95D4-954131E14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780" y="4021071"/>
              <a:ext cx="1747520" cy="174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csv 아이콘">
              <a:extLst>
                <a:ext uri="{FF2B5EF4-FFF2-40B4-BE49-F238E27FC236}">
                  <a16:creationId xmlns:a16="http://schemas.microsoft.com/office/drawing/2014/main" id="{1B72F311-B2DD-40E3-8CDC-AC71DDFE8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8342" y="4426657"/>
              <a:ext cx="1747520" cy="174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Python] OSError: [Errno 48] Address already in use ( Flask )">
            <a:extLst>
              <a:ext uri="{FF2B5EF4-FFF2-40B4-BE49-F238E27FC236}">
                <a16:creationId xmlns:a16="http://schemas.microsoft.com/office/drawing/2014/main" id="{D46405C8-BBC4-46F1-87E2-59EE7268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90" y="4298638"/>
            <a:ext cx="2193630" cy="231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6C59CF-29B9-4039-A230-D8C7EA6C8FAB}"/>
              </a:ext>
            </a:extLst>
          </p:cNvPr>
          <p:cNvSpPr/>
          <p:nvPr/>
        </p:nvSpPr>
        <p:spPr>
          <a:xfrm>
            <a:off x="3418004" y="4351557"/>
            <a:ext cx="5254656" cy="19526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535EF5-538B-491D-BC0D-9318FB1C2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34" y="5046391"/>
            <a:ext cx="638175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9BC48-C6D7-458C-BDC8-B18128C03EC5}"/>
              </a:ext>
            </a:extLst>
          </p:cNvPr>
          <p:cNvSpPr txBox="1"/>
          <p:nvPr/>
        </p:nvSpPr>
        <p:spPr>
          <a:xfrm>
            <a:off x="5447178" y="3821589"/>
            <a:ext cx="1029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j-lt"/>
                <a:ea typeface="BusanBada" panose="020B0600000101010101" charset="-127"/>
              </a:rPr>
              <a:t>Web</a:t>
            </a:r>
            <a:endParaRPr lang="ko-KR" altLang="en-US" sz="3000" dirty="0">
              <a:latin typeface="+mj-lt"/>
              <a:ea typeface="BusanBada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E73384-3116-4006-9DC0-FFAD1C9ACD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4363" y="1805604"/>
            <a:ext cx="1560567" cy="1581770"/>
          </a:xfrm>
          <a:prstGeom prst="rect">
            <a:avLst/>
          </a:prstGeom>
        </p:spPr>
      </p:pic>
      <p:pic>
        <p:nvPicPr>
          <p:cNvPr id="1038" name="Picture 14" descr="HTML5 - 위키백과, 우리 모두의 백과사전">
            <a:extLst>
              <a:ext uri="{FF2B5EF4-FFF2-40B4-BE49-F238E27FC236}">
                <a16:creationId xmlns:a16="http://schemas.microsoft.com/office/drawing/2014/main" id="{119F7E8E-B2C2-42F5-9224-8EDF137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86" y="4467657"/>
            <a:ext cx="1113571" cy="111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19C3E2D-206C-4B3D-AB7F-348CD6DD87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2306" y="5693166"/>
            <a:ext cx="2343150" cy="504825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DB9E116-8068-4495-BC45-4018A40AB38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rot="5400000">
            <a:off x="8808406" y="3251629"/>
            <a:ext cx="1940496" cy="22119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1C76C1-4CEA-42CC-A1A6-2EBC0D7CEC4D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5680F8-128B-4AA1-8D14-2524D14B9EDA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BCDC390B-C744-4360-A451-A4F1B1D334C1}"/>
                </a:ext>
              </a:extLst>
            </p:cNvPr>
            <p:cNvSpPr txBox="1"/>
            <p:nvPr/>
          </p:nvSpPr>
          <p:spPr>
            <a:xfrm>
              <a:off x="377478" y="274610"/>
              <a:ext cx="317042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시스템 구조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52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4"/>
    </mc:Choice>
    <mc:Fallback xmlns="">
      <p:transition advTm="36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1BC0D9-E7AA-4381-902C-0BCF6E56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03" y="1231037"/>
            <a:ext cx="1555924" cy="11064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4FF7BB-0A4E-4205-B6D4-336168F5E217}"/>
              </a:ext>
            </a:extLst>
          </p:cNvPr>
          <p:cNvSpPr txBox="1"/>
          <p:nvPr/>
        </p:nvSpPr>
        <p:spPr>
          <a:xfrm>
            <a:off x="3203071" y="1383365"/>
            <a:ext cx="9919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처리 및 기계 학습</a:t>
            </a:r>
            <a:r>
              <a:rPr lang="en-US" altLang="ko-KR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 인식에 특화된 </a:t>
            </a:r>
            <a:endParaRPr lang="en-US" altLang="ko-KR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C++ </a:t>
            </a:r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고성능 라이브러리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B457FC-4E3F-47CB-8E06-9FB116B3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059" y="2702612"/>
            <a:ext cx="4558576" cy="3164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EA23AA-88E5-4B56-AED4-E1873DBB4421}"/>
              </a:ext>
            </a:extLst>
          </p:cNvPr>
          <p:cNvSpPr txBox="1"/>
          <p:nvPr/>
        </p:nvSpPr>
        <p:spPr>
          <a:xfrm>
            <a:off x="6614808" y="6009602"/>
            <a:ext cx="540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 Landmark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Detector</a:t>
            </a:r>
            <a:r>
              <a:rPr lang="ko-KR" altLang="en-US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 이용한 </a:t>
            </a:r>
            <a:r>
              <a:rPr lang="en-US" altLang="ko-KR" sz="2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Indexing</a:t>
            </a:r>
            <a:endParaRPr lang="ko-KR" altLang="en-US" sz="20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23D983-CDCE-42B6-A3EB-A0B408C6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6" y="2964747"/>
            <a:ext cx="5006470" cy="2987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D356CD-15EE-4F2E-9101-CD1C2C27550B}"/>
              </a:ext>
            </a:extLst>
          </p:cNvPr>
          <p:cNvSpPr txBox="1"/>
          <p:nvPr/>
        </p:nvSpPr>
        <p:spPr>
          <a:xfrm>
            <a:off x="1116722" y="6009602"/>
            <a:ext cx="4252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Haar Cascade</a:t>
            </a:r>
            <a:r>
              <a:rPr lang="ko-KR" altLang="en-US" sz="2000" b="1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얼굴 검출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FAE749-4F29-4577-A375-D5A5B07B107E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7A3C11-BDFF-486D-8E9D-45E6D8AF0325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D5C29D61-0C5D-4831-A8D0-09856869D9C4}"/>
                </a:ext>
              </a:extLst>
            </p:cNvPr>
            <p:cNvSpPr txBox="1"/>
            <p:nvPr/>
          </p:nvSpPr>
          <p:spPr>
            <a:xfrm>
              <a:off x="377478" y="274610"/>
              <a:ext cx="317042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세부 기능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81A27F-380E-4202-95B5-3B3E414D1C8C}"/>
              </a:ext>
            </a:extLst>
          </p:cNvPr>
          <p:cNvSpPr/>
          <p:nvPr/>
        </p:nvSpPr>
        <p:spPr>
          <a:xfrm>
            <a:off x="2801566" y="1201853"/>
            <a:ext cx="7626485" cy="1247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34"/>
    </mc:Choice>
    <mc:Fallback xmlns="">
      <p:transition advTm="2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70DDED-86E4-4A43-A201-A8EF6611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7210-D89E-46CD-880B-51208B04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E57DC3-E7CA-4644-B769-078757D3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9" y="1130926"/>
            <a:ext cx="40576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3AFD1D-774B-48B6-8313-6A485004DEE1}"/>
              </a:ext>
            </a:extLst>
          </p:cNvPr>
          <p:cNvSpPr txBox="1"/>
          <p:nvPr/>
        </p:nvSpPr>
        <p:spPr>
          <a:xfrm>
            <a:off x="5356898" y="1734953"/>
            <a:ext cx="753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900" b="1" dirty="0"/>
              <a:t>긍정 이미지</a:t>
            </a:r>
            <a:r>
              <a:rPr lang="en-US" altLang="ko-KR" sz="1900" b="1" dirty="0"/>
              <a:t>, </a:t>
            </a:r>
            <a:r>
              <a:rPr lang="ko-KR" altLang="en-US" sz="1900" b="1" dirty="0"/>
              <a:t>부정 이미지를 통해 얼굴의 특징을 추출할 </a:t>
            </a:r>
            <a:endParaRPr lang="en-US" altLang="ko-KR" sz="1900" b="1" dirty="0"/>
          </a:p>
          <a:p>
            <a:r>
              <a:rPr lang="en-US" altLang="ko-KR" sz="1900" b="1" dirty="0"/>
              <a:t>    </a:t>
            </a:r>
            <a:r>
              <a:rPr lang="en-US" altLang="ko-KR" sz="700" b="1" dirty="0"/>
              <a:t> </a:t>
            </a:r>
            <a:r>
              <a:rPr lang="ko-KR" altLang="en-US" sz="1900" b="1" dirty="0"/>
              <a:t>수 있는</a:t>
            </a:r>
            <a:r>
              <a:rPr lang="en-US" altLang="ko-KR" sz="1900" b="1" dirty="0"/>
              <a:t> </a:t>
            </a:r>
            <a:r>
              <a:rPr lang="ko-KR" altLang="en-US" sz="1900" b="1" dirty="0"/>
              <a:t>다양한 분류기</a:t>
            </a:r>
            <a:r>
              <a:rPr lang="en-US" altLang="ko-KR" sz="1900" b="1" dirty="0"/>
              <a:t>(classifier) </a:t>
            </a:r>
            <a:r>
              <a:rPr lang="ko-KR" altLang="en-US" sz="1900" b="1" dirty="0"/>
              <a:t>학습</a:t>
            </a:r>
            <a:endParaRPr lang="en-US" altLang="ko-KR" sz="1900" b="1" dirty="0"/>
          </a:p>
          <a:p>
            <a:endParaRPr lang="en-US" altLang="ko-KR" sz="1900" b="1" dirty="0"/>
          </a:p>
          <a:p>
            <a:endParaRPr lang="en-US" altLang="ko-KR" sz="1900" b="1" dirty="0"/>
          </a:p>
          <a:p>
            <a:r>
              <a:rPr lang="en-US" altLang="ko-KR" sz="1900" b="1" dirty="0"/>
              <a:t>-   </a:t>
            </a:r>
            <a:r>
              <a:rPr lang="ko-KR" altLang="en-US" sz="1900" b="1" dirty="0" err="1"/>
              <a:t>특징값</a:t>
            </a:r>
            <a:r>
              <a:rPr lang="ko-KR" altLang="en-US" sz="1900" b="1" dirty="0"/>
              <a:t> </a:t>
            </a:r>
            <a:r>
              <a:rPr lang="en-US" altLang="ko-KR" sz="1900" b="1" dirty="0"/>
              <a:t>= </a:t>
            </a:r>
            <a:r>
              <a:rPr lang="ko-KR" altLang="en-US" sz="1900" b="1" u="sng" dirty="0"/>
              <a:t>검정색 사각형 영역의 </a:t>
            </a:r>
            <a:r>
              <a:rPr lang="ko-KR" altLang="en-US" sz="1900" b="1" u="sng" dirty="0" err="1"/>
              <a:t>픽셀값의</a:t>
            </a:r>
            <a:r>
              <a:rPr lang="ko-KR" altLang="en-US" sz="1900" b="1" u="sng" dirty="0"/>
              <a:t> 합 </a:t>
            </a:r>
            <a:r>
              <a:rPr lang="en-US" altLang="ko-KR" sz="1900" b="1" dirty="0"/>
              <a:t>– </a:t>
            </a:r>
          </a:p>
          <a:p>
            <a:r>
              <a:rPr lang="en-US" altLang="ko-KR" sz="1900" b="1" dirty="0"/>
              <a:t>			</a:t>
            </a:r>
            <a:r>
              <a:rPr lang="ko-KR" altLang="en-US" sz="1900" b="1" u="sng" dirty="0"/>
              <a:t>하얀색 사각형에서의 </a:t>
            </a:r>
            <a:r>
              <a:rPr lang="ko-KR" altLang="en-US" sz="1900" b="1" u="sng" dirty="0" err="1"/>
              <a:t>픽셀값의</a:t>
            </a:r>
            <a:r>
              <a:rPr lang="ko-KR" altLang="en-US" sz="1900" b="1" u="sng" dirty="0"/>
              <a:t> 합</a:t>
            </a:r>
            <a:endParaRPr lang="en-US" altLang="ko-KR" sz="1900" b="1" u="sng" dirty="0"/>
          </a:p>
          <a:p>
            <a:endParaRPr lang="en-US" altLang="ko-KR" sz="1900" b="1" dirty="0"/>
          </a:p>
          <a:p>
            <a:endParaRPr lang="en-US" altLang="ko-KR" sz="1900" b="1" dirty="0"/>
          </a:p>
          <a:p>
            <a:pPr marL="342900" indent="-342900">
              <a:buFontTx/>
              <a:buChar char="-"/>
            </a:pPr>
            <a:r>
              <a:rPr lang="ko-KR" altLang="en-US" sz="1900" b="1" dirty="0"/>
              <a:t>얼굴의 특징이 학습된 분류기를 영상에 적용</a:t>
            </a:r>
            <a:r>
              <a:rPr lang="en-US" altLang="ko-KR" sz="1900" b="1" u="sng" dirty="0"/>
              <a:t>, </a:t>
            </a:r>
            <a:r>
              <a:rPr lang="ko-KR" altLang="en-US" sz="1900" b="1" u="sng" dirty="0"/>
              <a:t>단계적으로 </a:t>
            </a:r>
            <a:endParaRPr lang="en-US" altLang="ko-KR" sz="1900" b="1" u="sng" dirty="0"/>
          </a:p>
          <a:p>
            <a:r>
              <a:rPr lang="en-US" altLang="ko-KR" sz="1900" b="1" dirty="0"/>
              <a:t>     </a:t>
            </a:r>
            <a:r>
              <a:rPr lang="ko-KR" altLang="en-US" sz="1900" b="1" u="sng" dirty="0"/>
              <a:t>적용</a:t>
            </a:r>
            <a:r>
              <a:rPr lang="en-US" altLang="ko-KR" sz="1900" b="1" u="sng" dirty="0"/>
              <a:t> </a:t>
            </a:r>
            <a:r>
              <a:rPr lang="ko-KR" altLang="en-US" sz="1900" b="1" u="sng" dirty="0"/>
              <a:t>하면서 실패한 영역은 제외</a:t>
            </a:r>
            <a:endParaRPr lang="en-US" altLang="ko-KR" sz="1900" b="1" u="sng" dirty="0"/>
          </a:p>
          <a:p>
            <a:endParaRPr lang="en-US" altLang="ko-KR" sz="1900" b="1" dirty="0"/>
          </a:p>
          <a:p>
            <a:endParaRPr lang="en-US" altLang="ko-KR" sz="1500" b="1" dirty="0"/>
          </a:p>
          <a:p>
            <a:endParaRPr lang="en-US" altLang="ko-KR" sz="1900" b="1" dirty="0"/>
          </a:p>
          <a:p>
            <a:r>
              <a:rPr lang="en-US" altLang="ko-KR" sz="1900" b="1" dirty="0"/>
              <a:t>-  </a:t>
            </a:r>
            <a:r>
              <a:rPr lang="ko-KR" altLang="en-US" sz="1900" b="1" dirty="0"/>
              <a:t>모든 단계를 통과한 윈도우가 최종적으로 얼굴 영역이 됨</a:t>
            </a:r>
            <a:endParaRPr lang="en-US" altLang="ko-KR" sz="19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F16FEF-B305-45A1-A48B-D15A0463646D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2112B1-69BF-46DB-AB6A-BEFD7F7BF2B0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EE9B02C1-413C-4D10-A67C-226B4DCA4528}"/>
                </a:ext>
              </a:extLst>
            </p:cNvPr>
            <p:cNvSpPr txBox="1"/>
            <p:nvPr/>
          </p:nvSpPr>
          <p:spPr>
            <a:xfrm>
              <a:off x="838831" y="279023"/>
              <a:ext cx="9284996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얼굴 인식 알고리즘 </a:t>
              </a:r>
              <a:r>
                <a:rPr lang="en-US" altLang="ko-KR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(Haar Cascade)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1032" name="Picture 8" descr="Computer Vision for Beginners: Part 3 | by Jiwon Jeong | Towards ...">
            <a:extLst>
              <a:ext uri="{FF2B5EF4-FFF2-40B4-BE49-F238E27FC236}">
                <a16:creationId xmlns:a16="http://schemas.microsoft.com/office/drawing/2014/main" id="{677F2FDB-8140-4381-8ED3-F6C017FC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7" y="4201729"/>
            <a:ext cx="4912401" cy="24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65"/>
    </mc:Choice>
    <mc:Fallback xmlns="">
      <p:transition advTm="66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70DDED-86E4-4A43-A201-A8EF6611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7210-D89E-46CD-880B-51208B04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2B4F6A-5A51-45EA-A199-3AFA31D2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69" y="2856848"/>
            <a:ext cx="1160009" cy="536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460602-7F8A-48CB-AA5F-9E80A820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909" y="2820578"/>
            <a:ext cx="7010400" cy="581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797491-531F-403C-BBE4-89E6CAE01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41" y="1036689"/>
            <a:ext cx="1910383" cy="132603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E0BA970-B3FD-4CEC-8AF9-FDC9582C1442}"/>
              </a:ext>
            </a:extLst>
          </p:cNvPr>
          <p:cNvSpPr/>
          <p:nvPr/>
        </p:nvSpPr>
        <p:spPr>
          <a:xfrm>
            <a:off x="2907691" y="1519478"/>
            <a:ext cx="1415225" cy="280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2844DF6-EDBE-496B-A695-45772021D6DF}"/>
              </a:ext>
            </a:extLst>
          </p:cNvPr>
          <p:cNvSpPr/>
          <p:nvPr/>
        </p:nvSpPr>
        <p:spPr>
          <a:xfrm>
            <a:off x="10972830" y="2066862"/>
            <a:ext cx="418289" cy="650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FD4051-9F56-4E11-95D9-932D3824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078" y="1383117"/>
            <a:ext cx="7277100" cy="514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B20CEA-365A-4798-9E2B-7EE46B32D8B0}"/>
              </a:ext>
            </a:extLst>
          </p:cNvPr>
          <p:cNvSpPr txBox="1"/>
          <p:nvPr/>
        </p:nvSpPr>
        <p:spPr>
          <a:xfrm>
            <a:off x="651686" y="2349804"/>
            <a:ext cx="2891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Face Landmark Detector</a:t>
            </a:r>
            <a:endParaRPr lang="ko-KR" altLang="en-US" sz="16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3B57556-4432-410E-BD7D-FA7413A7C786}"/>
              </a:ext>
            </a:extLst>
          </p:cNvPr>
          <p:cNvSpPr/>
          <p:nvPr/>
        </p:nvSpPr>
        <p:spPr>
          <a:xfrm rot="5400000">
            <a:off x="9942348" y="2799404"/>
            <a:ext cx="348582" cy="651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A74F61-5E43-4936-84E1-552D08A1767B}"/>
              </a:ext>
            </a:extLst>
          </p:cNvPr>
          <p:cNvSpPr txBox="1"/>
          <p:nvPr/>
        </p:nvSpPr>
        <p:spPr>
          <a:xfrm>
            <a:off x="5816918" y="2399379"/>
            <a:ext cx="94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이진화</a:t>
            </a:r>
            <a:endParaRPr lang="ko-KR" altLang="en-US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919F7-30CE-4E8C-8F36-AD3C45C196F6}"/>
              </a:ext>
            </a:extLst>
          </p:cNvPr>
          <p:cNvSpPr txBox="1"/>
          <p:nvPr/>
        </p:nvSpPr>
        <p:spPr>
          <a:xfrm>
            <a:off x="7409234" y="948105"/>
            <a:ext cx="1643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눈 영역 추출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570FBBC-3B12-428C-A958-8CC2CBE66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57" y="4469731"/>
            <a:ext cx="6445026" cy="1211665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A444747-B1C3-489F-A4C9-F5C6D29472CC}"/>
              </a:ext>
            </a:extLst>
          </p:cNvPr>
          <p:cNvSpPr/>
          <p:nvPr/>
        </p:nvSpPr>
        <p:spPr>
          <a:xfrm rot="5400000">
            <a:off x="1937909" y="2792822"/>
            <a:ext cx="361746" cy="651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7858723-DE08-47B2-9C56-DB8A59071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376" y="5075563"/>
            <a:ext cx="4765135" cy="1692534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B8C01451-7FFB-4346-A23F-AD480C9C80AF}"/>
              </a:ext>
            </a:extLst>
          </p:cNvPr>
          <p:cNvSpPr/>
          <p:nvPr/>
        </p:nvSpPr>
        <p:spPr>
          <a:xfrm>
            <a:off x="813701" y="3565203"/>
            <a:ext cx="382801" cy="650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7A8091-71B3-4037-8ABF-007E317CB596}"/>
              </a:ext>
            </a:extLst>
          </p:cNvPr>
          <p:cNvSpPr txBox="1"/>
          <p:nvPr/>
        </p:nvSpPr>
        <p:spPr>
          <a:xfrm>
            <a:off x="1688932" y="3973266"/>
            <a:ext cx="338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안구 영역 분할 및 흰자 비율 계산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35E7A5C-B0E0-4D57-A9B5-7302903B2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89" y="2870857"/>
            <a:ext cx="1260560" cy="4862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0A195CB-81F0-4268-A25E-86823E891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924" y="6075535"/>
            <a:ext cx="1260560" cy="486216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CBA71A6-134D-49C5-981D-6AA03E6FB52F}"/>
              </a:ext>
            </a:extLst>
          </p:cNvPr>
          <p:cNvCxnSpPr>
            <a:stCxn id="43" idx="0"/>
            <a:endCxn id="43" idx="2"/>
          </p:cNvCxnSpPr>
          <p:nvPr/>
        </p:nvCxnSpPr>
        <p:spPr>
          <a:xfrm>
            <a:off x="3381204" y="6075535"/>
            <a:ext cx="0" cy="48621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화살표: 위로 굽음 46">
            <a:extLst>
              <a:ext uri="{FF2B5EF4-FFF2-40B4-BE49-F238E27FC236}">
                <a16:creationId xmlns:a16="http://schemas.microsoft.com/office/drawing/2014/main" id="{98221A27-AB46-4486-9860-B37CB959E321}"/>
              </a:ext>
            </a:extLst>
          </p:cNvPr>
          <p:cNvSpPr/>
          <p:nvPr/>
        </p:nvSpPr>
        <p:spPr>
          <a:xfrm rot="5400000">
            <a:off x="1317210" y="5318464"/>
            <a:ext cx="743442" cy="163558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9947DF-4117-41A3-AD32-42C1DD422664}"/>
              </a:ext>
            </a:extLst>
          </p:cNvPr>
          <p:cNvSpPr txBox="1"/>
          <p:nvPr/>
        </p:nvSpPr>
        <p:spPr>
          <a:xfrm>
            <a:off x="7939037" y="4326135"/>
            <a:ext cx="3384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시선의 위치를 파악할 수 있는 변수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gaze_ratio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4813C49C-5BEC-4375-83C2-93E89635E2DC}"/>
              </a:ext>
            </a:extLst>
          </p:cNvPr>
          <p:cNvSpPr/>
          <p:nvPr/>
        </p:nvSpPr>
        <p:spPr>
          <a:xfrm>
            <a:off x="4105072" y="6159787"/>
            <a:ext cx="2661111" cy="31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B4C358-B3DB-4A8E-8FE9-EBA0FF884B8F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08468BF-AB82-4F9D-B23E-02A817E43152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84075FBB-69DC-4D19-ABAA-56854330D593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시선 인식 알고리즘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45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28"/>
    </mc:Choice>
    <mc:Fallback xmlns="">
      <p:transition advTm="72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70DDED-86E4-4A43-A201-A8EF6611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7210-D89E-46CD-880B-51208B04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B327ED-379E-4976-B977-00E8508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33" y="1050402"/>
            <a:ext cx="5505046" cy="2739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B2B9CD-D41B-4122-BE39-9C35759E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5" y="1050402"/>
            <a:ext cx="4105275" cy="5650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A616A5-D752-427F-AC17-99D1A38BAAC8}"/>
              </a:ext>
            </a:extLst>
          </p:cNvPr>
          <p:cNvSpPr txBox="1"/>
          <p:nvPr/>
        </p:nvSpPr>
        <p:spPr>
          <a:xfrm>
            <a:off x="4795736" y="3922178"/>
            <a:ext cx="726656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개발 환경의 </a:t>
            </a:r>
            <a:r>
              <a:rPr lang="en-US" altLang="ko-KR" dirty="0"/>
              <a:t>frame</a:t>
            </a:r>
            <a:r>
              <a:rPr lang="ko-KR" altLang="en-US" dirty="0"/>
              <a:t>에 맞춰 </a:t>
            </a:r>
            <a:r>
              <a:rPr lang="en-US" altLang="ko-KR" u="sng" dirty="0"/>
              <a:t>1</a:t>
            </a:r>
            <a:r>
              <a:rPr lang="ko-KR" altLang="en-US" u="sng" dirty="0"/>
              <a:t>초 단위로 집중도를 계산</a:t>
            </a:r>
            <a:r>
              <a:rPr lang="ko-KR" altLang="en-US" dirty="0"/>
              <a:t>하도록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u="sng" dirty="0"/>
              <a:t>얼굴이 검출되지 않았을 때 </a:t>
            </a:r>
            <a:r>
              <a:rPr lang="ko-KR" altLang="en-US" dirty="0"/>
              <a:t>집중도의 하락폭을 가장 크게 하였음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얼굴이 검출되었더라도 </a:t>
            </a:r>
            <a:r>
              <a:rPr lang="ko-KR" altLang="en-US" u="sng" dirty="0"/>
              <a:t>시선이 오른쪽</a:t>
            </a:r>
            <a:r>
              <a:rPr lang="en-US" altLang="ko-KR" u="sng" dirty="0"/>
              <a:t>, </a:t>
            </a:r>
            <a:r>
              <a:rPr lang="ko-KR" altLang="en-US" u="sng" dirty="0"/>
              <a:t>왼쪽을 향하는 경우</a:t>
            </a:r>
            <a:r>
              <a:rPr lang="ko-KR" altLang="en-US" dirty="0"/>
              <a:t> 집중도 하락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집중도 수치를 색깔별로 시각화</a:t>
            </a:r>
            <a:endParaRPr lang="en-US" altLang="ko-KR" dirty="0"/>
          </a:p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계산된 집중도는 리스트에 초단위로 저장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8D18D3-BA4B-475C-B613-4B9661B587FF}"/>
              </a:ext>
            </a:extLst>
          </p:cNvPr>
          <p:cNvSpPr/>
          <p:nvPr/>
        </p:nvSpPr>
        <p:spPr>
          <a:xfrm>
            <a:off x="8579794" y="5836595"/>
            <a:ext cx="434503" cy="3486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9F230D-88DC-422C-AAEA-F91AC6871621}"/>
              </a:ext>
            </a:extLst>
          </p:cNvPr>
          <p:cNvSpPr/>
          <p:nvPr/>
        </p:nvSpPr>
        <p:spPr>
          <a:xfrm>
            <a:off x="9189394" y="5836595"/>
            <a:ext cx="434503" cy="3486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295F7F-A9BD-4D00-9F2A-6B32ABC83728}"/>
              </a:ext>
            </a:extLst>
          </p:cNvPr>
          <p:cNvSpPr/>
          <p:nvPr/>
        </p:nvSpPr>
        <p:spPr>
          <a:xfrm>
            <a:off x="9798994" y="5836595"/>
            <a:ext cx="434503" cy="348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03ADE2-6C4C-4A5B-B376-FF5DDC65CA87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CC00EB-6567-4129-B965-B2B3819493D5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88CCD-6BBC-4912-A349-CF07F2A6E406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집중도 계산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6"/>
    </mc:Choice>
    <mc:Fallback xmlns="">
      <p:transition advTm="100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70DDED-86E4-4A43-A201-A8EF6611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7210-D89E-46CD-880B-51208B04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03ADE2-6C4C-4A5B-B376-FF5DDC65CA87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CC00EB-6567-4129-B965-B2B3819493D5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88CCD-6BBC-4912-A349-CF07F2A6E406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데이터 분석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D17445A-7E9F-4515-9151-A41C6203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57" y="1166410"/>
            <a:ext cx="3276600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ED51E-BABB-45B5-9F43-11571731974F}"/>
              </a:ext>
            </a:extLst>
          </p:cNvPr>
          <p:cNvSpPr txBox="1"/>
          <p:nvPr/>
        </p:nvSpPr>
        <p:spPr>
          <a:xfrm>
            <a:off x="310018" y="1293440"/>
            <a:ext cx="6071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7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집중도</a:t>
            </a:r>
            <a:r>
              <a:rPr lang="en-US" altLang="ko-KR" sz="27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ko-KR" altLang="en-US" sz="2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리스트에 집중도를 초단위로  저장한 후 계산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AF305-F837-4301-89A9-1B059B27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872" y="3097687"/>
            <a:ext cx="5962650" cy="3562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BE6B6-30E0-4C2F-B29E-A97F575A1171}"/>
              </a:ext>
            </a:extLst>
          </p:cNvPr>
          <p:cNvSpPr txBox="1"/>
          <p:nvPr/>
        </p:nvSpPr>
        <p:spPr>
          <a:xfrm>
            <a:off x="282804" y="3444815"/>
            <a:ext cx="71082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7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집중력이 가장 크게 떨어진 구간</a:t>
            </a:r>
            <a:endParaRPr lang="en-US" altLang="ko-KR" sz="27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5000"/>
              </a:lnSpc>
            </a:pPr>
            <a:endParaRPr lang="en-US" altLang="ko-KR" sz="1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</a:t>
            </a:r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시선을 판단하여 집중력이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연속으로 감소한 가장 긴 구간을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계산하고 리스트에 저장</a:t>
            </a:r>
            <a:endParaRPr lang="en-US" altLang="ko-KR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	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C6289AF-5B67-4A72-925C-821237C27A5E}"/>
              </a:ext>
            </a:extLst>
          </p:cNvPr>
          <p:cNvSpPr/>
          <p:nvPr/>
        </p:nvSpPr>
        <p:spPr>
          <a:xfrm>
            <a:off x="6381345" y="1901696"/>
            <a:ext cx="805417" cy="2723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B7E42DB-D847-4B1D-971B-C63E7ED7EA6E}"/>
              </a:ext>
            </a:extLst>
          </p:cNvPr>
          <p:cNvSpPr/>
          <p:nvPr/>
        </p:nvSpPr>
        <p:spPr>
          <a:xfrm>
            <a:off x="4909229" y="4478179"/>
            <a:ext cx="805417" cy="2723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1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90"/>
    </mc:Choice>
    <mc:Fallback xmlns="">
      <p:transition advTm="5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70DDED-86E4-4A43-A201-A8EF6611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7210-D89E-46CD-880B-51208B04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0E338-05D1-4585-A0AB-231932A9EBF8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03ADE2-6C4C-4A5B-B376-FF5DDC65CA87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CC00EB-6567-4129-B965-B2B3819493D5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688CCD-6BBC-4912-A349-CF07F2A6E406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Flask </a:t>
              </a: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서버 연동 및 시각화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94ED51E-BABB-45B5-9F43-11571731974F}"/>
              </a:ext>
            </a:extLst>
          </p:cNvPr>
          <p:cNvSpPr txBox="1"/>
          <p:nvPr/>
        </p:nvSpPr>
        <p:spPr>
          <a:xfrm>
            <a:off x="310018" y="1293440"/>
            <a:ext cx="4689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7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프로세스간 데이터 통신</a:t>
            </a:r>
            <a:endParaRPr lang="en-US" altLang="ko-KR" sz="1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68A07-AADE-42EC-AD13-1B7A41634A0D}"/>
              </a:ext>
            </a:extLst>
          </p:cNvPr>
          <p:cNvGrpSpPr/>
          <p:nvPr/>
        </p:nvGrpSpPr>
        <p:grpSpPr>
          <a:xfrm>
            <a:off x="7111724" y="1204372"/>
            <a:ext cx="3448050" cy="2152650"/>
            <a:chOff x="7670380" y="1004839"/>
            <a:chExt cx="3448050" cy="2152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6C7559-5A79-4CA5-8C6A-9600E9C2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0380" y="1004839"/>
              <a:ext cx="3448050" cy="21526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FEDFEB-7157-4096-A251-8A3FE0653A0A}"/>
                </a:ext>
              </a:extLst>
            </p:cNvPr>
            <p:cNvSpPr/>
            <p:nvPr/>
          </p:nvSpPr>
          <p:spPr>
            <a:xfrm>
              <a:off x="7976942" y="1956084"/>
              <a:ext cx="1322701" cy="4730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A2C768-6665-4E44-9984-A8C1D7BB30EF}"/>
              </a:ext>
            </a:extLst>
          </p:cNvPr>
          <p:cNvSpPr txBox="1"/>
          <p:nvPr/>
        </p:nvSpPr>
        <p:spPr>
          <a:xfrm>
            <a:off x="744520" y="1892460"/>
            <a:ext cx="5351480" cy="12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독립된 프로세스 사이의 데이터 통신을 위해 파일 입출력 시스템을 이용하여 데이터 시각화에 필요한 데이터를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txt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 저장 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763907-AB95-4D5C-951A-D890FB83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2" y="3602931"/>
            <a:ext cx="4461682" cy="21240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361230-D64D-4E34-9B19-F806E6B85FE1}"/>
              </a:ext>
            </a:extLst>
          </p:cNvPr>
          <p:cNvSpPr/>
          <p:nvPr/>
        </p:nvSpPr>
        <p:spPr>
          <a:xfrm>
            <a:off x="2635561" y="2723744"/>
            <a:ext cx="1595970" cy="361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532876-2A0D-4E8A-9479-474753E66472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4231531" y="2392125"/>
            <a:ext cx="3186755" cy="512184"/>
          </a:xfrm>
          <a:prstGeom prst="bentConnector3">
            <a:avLst>
              <a:gd name="adj1" fmla="val 600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E20D8F-3466-4730-930A-7706CE8805DC}"/>
              </a:ext>
            </a:extLst>
          </p:cNvPr>
          <p:cNvSpPr txBox="1"/>
          <p:nvPr/>
        </p:nvSpPr>
        <p:spPr>
          <a:xfrm>
            <a:off x="1205256" y="5810068"/>
            <a:ext cx="315951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쓰기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(main.py) &gt;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335938-AD4F-4ECD-B554-8DD5CDE50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730" y="3602931"/>
            <a:ext cx="6219825" cy="21240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A1E29F-3E29-4BBC-80B3-0009AC8ACE99}"/>
              </a:ext>
            </a:extLst>
          </p:cNvPr>
          <p:cNvSpPr txBox="1"/>
          <p:nvPr/>
        </p:nvSpPr>
        <p:spPr>
          <a:xfrm>
            <a:off x="7027240" y="5810068"/>
            <a:ext cx="361701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내용 읽기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(server.py) &gt;</a:t>
            </a:r>
          </a:p>
        </p:txBody>
      </p:sp>
    </p:spTree>
    <p:extLst>
      <p:ext uri="{BB962C8B-B14F-4D97-AF65-F5344CB8AC3E}">
        <p14:creationId xmlns:p14="http://schemas.microsoft.com/office/powerpoint/2010/main" val="53498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253"/>
    </mc:Choice>
    <mc:Fallback xmlns="">
      <p:transition advTm="4925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38B7B0-55B3-47D7-89E4-C8AB6EAE64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745A63-303C-454E-AEBE-CD01F9C59496}"/>
              </a:ext>
            </a:extLst>
          </p:cNvPr>
          <p:cNvSpPr/>
          <p:nvPr/>
        </p:nvSpPr>
        <p:spPr>
          <a:xfrm>
            <a:off x="283779" y="767255"/>
            <a:ext cx="11508828" cy="557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F1C540-093C-4140-A63E-E2FA5775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05" y="2001277"/>
            <a:ext cx="5750620" cy="4393675"/>
          </a:xfrm>
          <a:prstGeom prst="rect">
            <a:avLst/>
          </a:prstGeom>
        </p:spPr>
      </p:pic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CA2403B6-28FC-4C8E-AFFB-069835C8CDE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60E338-05D1-4585-A0AB-231932A9EBF8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AFE8B1-94E1-4C49-9170-DE8ACB134F9A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7C14A2A-1F50-4A53-9A14-00C8F06342EB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12952-EF25-4DC0-AFC0-F12B5650DFCC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Flask </a:t>
              </a: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서버 연동 및 시각화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06AA1F-0911-4275-B669-A7772AFC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35" y="1961592"/>
            <a:ext cx="2585544" cy="5570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453FC2-9143-4CEF-BE4E-7E3AFD303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3" y="1301288"/>
            <a:ext cx="3041694" cy="2127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D2E967-A6CF-4EC7-BAA7-653DF3E92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93" y="3693008"/>
            <a:ext cx="3031491" cy="2311473"/>
          </a:xfrm>
          <a:prstGeom prst="rect">
            <a:avLst/>
          </a:prstGeom>
        </p:spPr>
      </p:pic>
      <p:pic>
        <p:nvPicPr>
          <p:cNvPr id="18" name="Picture 14" descr="HTML5 - 위키백과, 우리 모두의 백과사전">
            <a:extLst>
              <a:ext uri="{FF2B5EF4-FFF2-40B4-BE49-F238E27FC236}">
                <a16:creationId xmlns:a16="http://schemas.microsoft.com/office/drawing/2014/main" id="{FA25AB25-1B4F-43DE-9911-03F65378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94" y="4067129"/>
            <a:ext cx="1232490" cy="12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A74FF8-6F4C-4D2C-B016-2BC62696A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264" y="2871935"/>
            <a:ext cx="935333" cy="96325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431AB4F-2443-42A2-BEC1-DBAF10804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610" y="4424321"/>
            <a:ext cx="683165" cy="518105"/>
          </a:xfrm>
          <a:prstGeom prst="rect">
            <a:avLst/>
          </a:prstGeom>
        </p:spPr>
      </p:pic>
      <p:pic>
        <p:nvPicPr>
          <p:cNvPr id="28" name="Picture 4" descr="Python] OSError: [Errno 48] Address already in use ( Flask )">
            <a:extLst>
              <a:ext uri="{FF2B5EF4-FFF2-40B4-BE49-F238E27FC236}">
                <a16:creationId xmlns:a16="http://schemas.microsoft.com/office/drawing/2014/main" id="{B07EA659-ED64-447A-87E9-98C3D3F8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800" y="547865"/>
            <a:ext cx="1833001" cy="19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493"/>
    </mc:Choice>
    <mc:Fallback xmlns="">
      <p:transition advTm="434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flipV="1">
            <a:off x="-1" y="2258582"/>
            <a:ext cx="12192001" cy="899281"/>
          </a:xfrm>
          <a:prstGeom prst="parallelogram">
            <a:avLst>
              <a:gd name="adj" fmla="val 0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/>
          </a:p>
        </p:txBody>
      </p:sp>
      <p:sp>
        <p:nvSpPr>
          <p:cNvPr id="8" name="等腰三角形 7"/>
          <p:cNvSpPr/>
          <p:nvPr/>
        </p:nvSpPr>
        <p:spPr>
          <a:xfrm rot="10800000">
            <a:off x="1024199" y="1868446"/>
            <a:ext cx="2856101" cy="1892558"/>
          </a:xfrm>
          <a:prstGeom prst="triangle">
            <a:avLst>
              <a:gd name="adj" fmla="val 50785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26664" y="1965981"/>
            <a:ext cx="3121109" cy="10903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41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05</a:t>
            </a:r>
            <a:endParaRPr lang="en-US" sz="65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37911" y="2356119"/>
            <a:ext cx="5455119" cy="665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기대 효과 </a:t>
            </a:r>
            <a:r>
              <a:rPr lang="en-US" altLang="ko-KR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&amp; </a:t>
            </a:r>
            <a:r>
              <a:rPr lang="ko-KR" altLang="en-US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개선 방안</a:t>
            </a:r>
            <a:endParaRPr lang="en-US" altLang="zh-CN" sz="40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" name="菱形 2">
            <a:extLst>
              <a:ext uri="{FF2B5EF4-FFF2-40B4-BE49-F238E27FC236}">
                <a16:creationId xmlns:a16="http://schemas.microsoft.com/office/drawing/2014/main" id="{DB44307C-F77F-4224-9F0A-C1B23F8A0DB2}"/>
              </a:ext>
            </a:extLst>
          </p:cNvPr>
          <p:cNvSpPr/>
          <p:nvPr/>
        </p:nvSpPr>
        <p:spPr>
          <a:xfrm>
            <a:off x="3359659" y="4108171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C8220DAA-32FE-469C-9779-177AB4D8D898}"/>
              </a:ext>
            </a:extLst>
          </p:cNvPr>
          <p:cNvSpPr/>
          <p:nvPr/>
        </p:nvSpPr>
        <p:spPr>
          <a:xfrm>
            <a:off x="3359659" y="4929419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01E8FE35-D1A6-49E8-B3B5-04643E3D236F}"/>
              </a:ext>
            </a:extLst>
          </p:cNvPr>
          <p:cNvSpPr txBox="1"/>
          <p:nvPr/>
        </p:nvSpPr>
        <p:spPr>
          <a:xfrm>
            <a:off x="3481303" y="4053606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기대 효과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F0908F8-189B-421E-A52A-5666E359AFFE}"/>
              </a:ext>
            </a:extLst>
          </p:cNvPr>
          <p:cNvSpPr txBox="1"/>
          <p:nvPr/>
        </p:nvSpPr>
        <p:spPr>
          <a:xfrm>
            <a:off x="3500156" y="4845476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개선 방안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40"/>
    </mc:Choice>
    <mc:Fallback xmlns="">
      <p:transition advTm="25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3"/>
          <p:cNvSpPr txBox="1"/>
          <p:nvPr/>
        </p:nvSpPr>
        <p:spPr>
          <a:xfrm>
            <a:off x="6629230" y="2598685"/>
            <a:ext cx="3170425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팀원 소개 및 </a:t>
            </a:r>
            <a:r>
              <a:rPr lang="en-US" altLang="ko-KR" sz="28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R&amp;R</a:t>
            </a:r>
            <a:endParaRPr lang="en-US" sz="28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6616375" y="3285366"/>
            <a:ext cx="3196134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배경 </a:t>
            </a:r>
            <a:r>
              <a:rPr lang="en-US" altLang="ko-KR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목표</a:t>
            </a:r>
            <a:endParaRPr lang="en-US" altLang="zh-CN" sz="2800" b="1" dirty="0">
              <a:solidFill>
                <a:schemeClr val="accent1">
                  <a:lumMod val="10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6541268" y="3972047"/>
            <a:ext cx="3355799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개발 과정</a:t>
            </a:r>
            <a:endParaRPr lang="en-US" altLang="zh-CN" sz="28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587191" y="4598936"/>
            <a:ext cx="3355798" cy="472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결과물</a:t>
            </a:r>
            <a:endParaRPr lang="en-US" altLang="zh-CN" sz="2800" b="1" dirty="0">
              <a:solidFill>
                <a:schemeClr val="accent1">
                  <a:lumMod val="10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5297158" y="2634164"/>
            <a:ext cx="1459046" cy="4695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1.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5337520" y="3261574"/>
            <a:ext cx="1378322" cy="4695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2.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4874553" y="3958249"/>
            <a:ext cx="2304256" cy="4695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3.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4874553" y="4622240"/>
            <a:ext cx="2304256" cy="4695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4.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6197671" y="886330"/>
            <a:ext cx="3437296" cy="832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50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CONTENTS</a:t>
            </a:r>
            <a:endParaRPr lang="en-US" sz="5000" b="1" dirty="0">
              <a:solidFill>
                <a:schemeClr val="accent1">
                  <a:lumMod val="10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43C3714-D767-44B2-8975-726D69AC199C}"/>
              </a:ext>
            </a:extLst>
          </p:cNvPr>
          <p:cNvSpPr txBox="1"/>
          <p:nvPr/>
        </p:nvSpPr>
        <p:spPr>
          <a:xfrm>
            <a:off x="6541268" y="5265174"/>
            <a:ext cx="3828413" cy="466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기대 효과 </a:t>
            </a:r>
            <a:r>
              <a:rPr lang="en-US" altLang="ko-KR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10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개선 방안</a:t>
            </a:r>
            <a:endParaRPr lang="en-US" altLang="zh-CN" sz="2800" b="1" dirty="0">
              <a:solidFill>
                <a:schemeClr val="accent1">
                  <a:lumMod val="10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D32F358-3401-4B1E-9C9B-982982F437F5}"/>
              </a:ext>
            </a:extLst>
          </p:cNvPr>
          <p:cNvSpPr txBox="1"/>
          <p:nvPr/>
        </p:nvSpPr>
        <p:spPr>
          <a:xfrm>
            <a:off x="4878833" y="5275752"/>
            <a:ext cx="2304256" cy="4695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chemeClr val="accent3">
                    <a:lumMod val="50000"/>
                  </a:schemeClr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5.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3"/>
    </mc:Choice>
    <mc:Fallback xmlns="">
      <p:transition advTm="1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04663-6A4A-436C-8486-15634481D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62" y="1799982"/>
            <a:ext cx="11220801" cy="10387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강사가 </a:t>
            </a:r>
            <a:r>
              <a:rPr lang="ko-KR" altLang="en-US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학생들의 집중도를 한 눈에 파악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수 있기 </a:t>
            </a: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때문에 원격 환경에서도 </a:t>
            </a:r>
            <a:r>
              <a:rPr lang="ko-KR" altLang="en-US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학생 지도를 용이하게 할 수 있다</a:t>
            </a:r>
            <a:r>
              <a:rPr lang="en-US" altLang="ko-KR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DAEF4B-C486-4AE0-8566-4705926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FBB2DB-4A1D-4CA6-8928-5978C2A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4391B0B-4075-4589-B94E-8E8205A653E0}"/>
              </a:ext>
            </a:extLst>
          </p:cNvPr>
          <p:cNvSpPr txBox="1">
            <a:spLocks/>
          </p:cNvSpPr>
          <p:nvPr/>
        </p:nvSpPr>
        <p:spPr>
          <a:xfrm>
            <a:off x="380084" y="4530088"/>
            <a:ext cx="8136330" cy="1038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br>
              <a:rPr lang="en-US" altLang="ko-KR" sz="2400" dirty="0"/>
            </a:b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집중도가 가장 크게 하락한 부분을 강사가 파악할 수 있도록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해당 시간대의 강의 주제에 대한 자료 보충 및 쉬는 시간   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조율 등 </a:t>
            </a:r>
            <a:r>
              <a:rPr lang="ko-KR" altLang="en-US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수업의 질을 높이는 피드백 효과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기대할 수 있다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1243EB-E520-491C-89EE-1B294C9AC120}"/>
              </a:ext>
            </a:extLst>
          </p:cNvPr>
          <p:cNvGrpSpPr/>
          <p:nvPr/>
        </p:nvGrpSpPr>
        <p:grpSpPr>
          <a:xfrm>
            <a:off x="282804" y="373062"/>
            <a:ext cx="11531718" cy="744717"/>
            <a:chOff x="282804" y="197963"/>
            <a:chExt cx="11531718" cy="7447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E06115-AD19-482F-959F-2E135590063F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C02D44-F490-4B82-8BDB-0312820F2BF4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기대 효과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F9ED467-E9C8-4518-9DA6-C16F5832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360" y="1571870"/>
            <a:ext cx="2446455" cy="1932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B7DB9A-E225-40EA-8860-B96896C2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549" y="3958594"/>
            <a:ext cx="2153888" cy="19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605"/>
    </mc:Choice>
    <mc:Fallback xmlns="">
      <p:transition advTm="2260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04663-6A4A-436C-8486-15634481D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62" y="2154080"/>
            <a:ext cx="8219355" cy="10387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br>
              <a:rPr lang="en-US" altLang="ko-KR" sz="2400" dirty="0"/>
            </a:br>
            <a:br>
              <a:rPr lang="en-US" altLang="ko-KR" sz="2400" dirty="0"/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프로젝트는 개인의 데이터로 한정되었지만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접속</a:t>
            </a: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가능한 서버를 구현하여 대량의 데이터 수집이 가능해지면</a:t>
            </a:r>
            <a:b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인공지능을 통해 더 폭넓은 분석이 가능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해진다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DAEF4B-C486-4AE0-8566-4705926B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FBB2DB-4A1D-4CA6-8928-5978C2AC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4391B0B-4075-4589-B94E-8E8205A653E0}"/>
              </a:ext>
            </a:extLst>
          </p:cNvPr>
          <p:cNvSpPr txBox="1">
            <a:spLocks/>
          </p:cNvSpPr>
          <p:nvPr/>
        </p:nvSpPr>
        <p:spPr>
          <a:xfrm>
            <a:off x="438262" y="4717265"/>
            <a:ext cx="9055749" cy="1038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눈의 모양 등 여러 요인에 따라 인식률이 변화하기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때문에 외부 환경의 영향을 최소화할 수 있는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robust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알고리즘으로 개선되면 </a:t>
            </a:r>
            <a:r>
              <a:rPr lang="ko-KR" altLang="en-US" sz="24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신뢰성 있는 데이터 확보가 가능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1243EB-E520-491C-89EE-1B294C9AC120}"/>
              </a:ext>
            </a:extLst>
          </p:cNvPr>
          <p:cNvGrpSpPr/>
          <p:nvPr/>
        </p:nvGrpSpPr>
        <p:grpSpPr>
          <a:xfrm>
            <a:off x="282804" y="373062"/>
            <a:ext cx="11531718" cy="744717"/>
            <a:chOff x="282804" y="197963"/>
            <a:chExt cx="11531718" cy="7447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E06115-AD19-482F-959F-2E135590063F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C02D44-F490-4B82-8BDB-0312820F2BF4}"/>
                </a:ext>
              </a:extLst>
            </p:cNvPr>
            <p:cNvSpPr txBox="1"/>
            <p:nvPr/>
          </p:nvSpPr>
          <p:spPr>
            <a:xfrm>
              <a:off x="836967" y="276501"/>
              <a:ext cx="638870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just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개선 방안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A2C632D-23AE-4F0F-8C08-5804AC3B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277" y="1621336"/>
            <a:ext cx="2153888" cy="2115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31222A-4DAE-48D7-ABAA-193205DB1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192" y="4248633"/>
            <a:ext cx="2311987" cy="20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84"/>
    </mc:Choice>
    <mc:Fallback xmlns="">
      <p:transition advTm="308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821113-76D0-4948-9610-CFBB0CB9D494}"/>
              </a:ext>
            </a:extLst>
          </p:cNvPr>
          <p:cNvSpPr/>
          <p:nvPr/>
        </p:nvSpPr>
        <p:spPr>
          <a:xfrm>
            <a:off x="536028" y="735724"/>
            <a:ext cx="11220176" cy="9074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11E90F-D415-49C4-95F4-C23FC0E1BAB2}"/>
              </a:ext>
            </a:extLst>
          </p:cNvPr>
          <p:cNvGrpSpPr/>
          <p:nvPr/>
        </p:nvGrpSpPr>
        <p:grpSpPr>
          <a:xfrm>
            <a:off x="485912" y="-638504"/>
            <a:ext cx="11320408" cy="7588469"/>
            <a:chOff x="-3191976" y="761569"/>
            <a:chExt cx="8707199" cy="5627914"/>
          </a:xfrm>
        </p:grpSpPr>
        <p:pic>
          <p:nvPicPr>
            <p:cNvPr id="3" name="淘宝网chenying0907出品 24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91976" y="761569"/>
              <a:ext cx="8707199" cy="5627914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FC059D-1FB0-4C64-8162-7044930C8EDC}"/>
                </a:ext>
              </a:extLst>
            </p:cNvPr>
            <p:cNvGrpSpPr/>
            <p:nvPr/>
          </p:nvGrpSpPr>
          <p:grpSpPr>
            <a:xfrm>
              <a:off x="-1998696" y="1592101"/>
              <a:ext cx="6228210" cy="3966849"/>
              <a:chOff x="1769806" y="870590"/>
              <a:chExt cx="9334091" cy="5250426"/>
            </a:xfrm>
          </p:grpSpPr>
          <p:pic>
            <p:nvPicPr>
              <p:cNvPr id="22" name="그림 21" descr="사진, 가장, 다른, 화면이(가) 표시된 사진&#10;&#10;자동 생성된 설명">
                <a:extLst>
                  <a:ext uri="{FF2B5EF4-FFF2-40B4-BE49-F238E27FC236}">
                    <a16:creationId xmlns:a16="http://schemas.microsoft.com/office/drawing/2014/main" id="{815B2339-2FE6-4DE4-B7A4-46CEC5525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9806" y="870590"/>
                <a:ext cx="9334091" cy="5250426"/>
              </a:xfrm>
              <a:prstGeom prst="rect">
                <a:avLst/>
              </a:prstGeom>
            </p:spPr>
          </p:pic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31EDB8D0-DDCC-4C0D-8F7E-CE521329F076}"/>
                  </a:ext>
                </a:extLst>
              </p:cNvPr>
              <p:cNvSpPr/>
              <p:nvPr/>
            </p:nvSpPr>
            <p:spPr>
              <a:xfrm>
                <a:off x="10415637" y="5393927"/>
                <a:ext cx="688260" cy="6784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57</a:t>
                </a:r>
                <a:endParaRPr lang="ko-KR" altLang="en-US" sz="10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7561342-D811-4447-AF01-783F9268E165}"/>
                  </a:ext>
                </a:extLst>
              </p:cNvPr>
              <p:cNvSpPr/>
              <p:nvPr/>
            </p:nvSpPr>
            <p:spPr>
              <a:xfrm>
                <a:off x="3794760" y="112522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777B62B-A7DA-43C2-A8C0-474D84DEBB9D}"/>
                  </a:ext>
                </a:extLst>
              </p:cNvPr>
              <p:cNvSpPr/>
              <p:nvPr/>
            </p:nvSpPr>
            <p:spPr>
              <a:xfrm>
                <a:off x="5455920" y="112522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A191257-B612-4573-A59A-203B18B68E52}"/>
                  </a:ext>
                </a:extLst>
              </p:cNvPr>
              <p:cNvSpPr/>
              <p:nvPr/>
            </p:nvSpPr>
            <p:spPr>
              <a:xfrm>
                <a:off x="7147048" y="112522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2B854AF-9B1E-434F-B71D-52A3E5E85CC6}"/>
                  </a:ext>
                </a:extLst>
              </p:cNvPr>
              <p:cNvSpPr/>
              <p:nvPr/>
            </p:nvSpPr>
            <p:spPr>
              <a:xfrm>
                <a:off x="8821195" y="112522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A42C90-922F-43A4-8C1E-3DAF82202185}"/>
                  </a:ext>
                </a:extLst>
              </p:cNvPr>
              <p:cNvSpPr/>
              <p:nvPr/>
            </p:nvSpPr>
            <p:spPr>
              <a:xfrm>
                <a:off x="10506516" y="112522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DF568E7-1ED0-4357-A468-512668CA35F1}"/>
                  </a:ext>
                </a:extLst>
              </p:cNvPr>
              <p:cNvSpPr/>
              <p:nvPr/>
            </p:nvSpPr>
            <p:spPr>
              <a:xfrm>
                <a:off x="3791217" y="2081382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932A950-A1CD-4FA8-81E4-C12CE31AE1C4}"/>
                  </a:ext>
                </a:extLst>
              </p:cNvPr>
              <p:cNvSpPr/>
              <p:nvPr/>
            </p:nvSpPr>
            <p:spPr>
              <a:xfrm>
                <a:off x="5458706" y="2066851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3D07076-1363-4C02-B57E-482B561BE83F}"/>
                  </a:ext>
                </a:extLst>
              </p:cNvPr>
              <p:cNvSpPr/>
              <p:nvPr/>
            </p:nvSpPr>
            <p:spPr>
              <a:xfrm>
                <a:off x="7146578" y="207264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6231477-A81D-4F99-9664-18EC709BBD94}"/>
                  </a:ext>
                </a:extLst>
              </p:cNvPr>
              <p:cNvSpPr/>
              <p:nvPr/>
            </p:nvSpPr>
            <p:spPr>
              <a:xfrm>
                <a:off x="8821196" y="2071833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04F0BF1-033D-4B61-BEE7-4BC08B298B61}"/>
                  </a:ext>
                </a:extLst>
              </p:cNvPr>
              <p:cNvSpPr/>
              <p:nvPr/>
            </p:nvSpPr>
            <p:spPr>
              <a:xfrm>
                <a:off x="10495303" y="2066851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696E7C7-9441-4C7E-A072-B2157B385524}"/>
                  </a:ext>
                </a:extLst>
              </p:cNvPr>
              <p:cNvSpPr/>
              <p:nvPr/>
            </p:nvSpPr>
            <p:spPr>
              <a:xfrm>
                <a:off x="3787110" y="3022093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rgbClr val="FFFF00"/>
                  </a:gs>
                  <a:gs pos="71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4BE2DC7-340D-4722-BACF-8A284C171D60}"/>
                  </a:ext>
                </a:extLst>
              </p:cNvPr>
              <p:cNvSpPr/>
              <p:nvPr/>
            </p:nvSpPr>
            <p:spPr>
              <a:xfrm>
                <a:off x="5461835" y="3011377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rgbClr val="FF0000"/>
                  </a:gs>
                  <a:gs pos="7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2344481-9647-4349-90B5-AD22FFC43B1D}"/>
                  </a:ext>
                </a:extLst>
              </p:cNvPr>
              <p:cNvSpPr/>
              <p:nvPr/>
            </p:nvSpPr>
            <p:spPr>
              <a:xfrm>
                <a:off x="7141960" y="3022093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FF9A3FC-420D-4EB0-AAF6-CB4F106FE7F9}"/>
                  </a:ext>
                </a:extLst>
              </p:cNvPr>
              <p:cNvSpPr/>
              <p:nvPr/>
            </p:nvSpPr>
            <p:spPr>
              <a:xfrm>
                <a:off x="8823450" y="3020060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3FD689C-E074-4B5B-A8BA-9023753EB2A0}"/>
                  </a:ext>
                </a:extLst>
              </p:cNvPr>
              <p:cNvSpPr/>
              <p:nvPr/>
            </p:nvSpPr>
            <p:spPr>
              <a:xfrm>
                <a:off x="10495303" y="3009704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0">
                    <a:schemeClr val="accent6"/>
                  </a:gs>
                  <a:gs pos="59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ED565E1-0A2C-435B-861A-C2B9DEBB33CF}"/>
                  </a:ext>
                </a:extLst>
              </p:cNvPr>
              <p:cNvSpPr/>
              <p:nvPr/>
            </p:nvSpPr>
            <p:spPr>
              <a:xfrm>
                <a:off x="3783270" y="3971546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0C5030F-57BF-4406-8B35-ABE09DFD25D0}"/>
                  </a:ext>
                </a:extLst>
              </p:cNvPr>
              <p:cNvSpPr/>
              <p:nvPr/>
            </p:nvSpPr>
            <p:spPr>
              <a:xfrm>
                <a:off x="5465302" y="3955902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chemeClr val="accent6"/>
                  </a:gs>
                  <a:gs pos="71000">
                    <a:schemeClr val="accent6"/>
                  </a:gs>
                  <a:gs pos="100000">
                    <a:schemeClr val="accent6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A53B1D7-B6A6-48E5-9A7E-555A7FF3BB0F}"/>
                  </a:ext>
                </a:extLst>
              </p:cNvPr>
              <p:cNvSpPr/>
              <p:nvPr/>
            </p:nvSpPr>
            <p:spPr>
              <a:xfrm>
                <a:off x="7153174" y="3969513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rgbClr val="FF0000"/>
                  </a:gs>
                  <a:gs pos="7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22F1C26-CB5F-4789-B7D1-6A596FC62A8A}"/>
                  </a:ext>
                </a:extLst>
              </p:cNvPr>
              <p:cNvSpPr/>
              <p:nvPr/>
            </p:nvSpPr>
            <p:spPr>
              <a:xfrm>
                <a:off x="8819988" y="3969513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rgbClr val="FF0000"/>
                  </a:gs>
                  <a:gs pos="7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215AF1-C670-4E86-BF31-6CD11BA3CF29}"/>
                  </a:ext>
                </a:extLst>
              </p:cNvPr>
              <p:cNvSpPr/>
              <p:nvPr/>
            </p:nvSpPr>
            <p:spPr>
              <a:xfrm>
                <a:off x="10503054" y="3957931"/>
                <a:ext cx="137160" cy="9474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43000">
                    <a:srgbClr val="FF0000"/>
                  </a:gs>
                  <a:gs pos="7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150"/>
    </mc:Choice>
    <mc:Fallback xmlns="">
      <p:transition advTm="171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82126" y="851281"/>
            <a:ext cx="1107996" cy="5618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6000" dirty="0">
                <a:solidFill>
                  <a:srgbClr val="DF575C"/>
                </a:solidFill>
                <a:latin typeface="BusanBada" panose="020B0600000101010101" charset="-127"/>
              </a:rPr>
              <a:t>감사합니다</a:t>
            </a:r>
            <a:endParaRPr lang="zh-CN" altLang="en-US" sz="6000" dirty="0">
              <a:latin typeface="BusanBada" panose="020B0600000101010101" charset="-127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74188" y="1135856"/>
            <a:ext cx="430887" cy="4586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600" dirty="0">
                <a:latin typeface="BusanBada" panose="020B0600000101010101" charset="-127"/>
              </a:rPr>
              <a:t>Thanks for watching.</a:t>
            </a:r>
            <a:endParaRPr lang="zh-CN" altLang="en-US" sz="1600" dirty="0">
              <a:latin typeface="BusanBada" panose="020B0600000101010101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54"/>
    </mc:Choice>
    <mc:Fallback xmlns="">
      <p:transition advTm="34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1F55C76-4658-4487-BB69-8A46D73A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3" y="1687415"/>
            <a:ext cx="3058592" cy="29155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F96629-1408-4D09-A73A-45B1D1C7E8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F9F46-9A5B-4E6A-8438-A6F9CC717B02}"/>
              </a:ext>
            </a:extLst>
          </p:cNvPr>
          <p:cNvSpPr txBox="1"/>
          <p:nvPr/>
        </p:nvSpPr>
        <p:spPr>
          <a:xfrm>
            <a:off x="510558" y="4570207"/>
            <a:ext cx="335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Browallia New" panose="020B0502040204020203" pitchFamily="34" charset="-34"/>
              </a:rPr>
              <a:t>송 정 현</a:t>
            </a:r>
            <a:endParaRPr lang="en-US" altLang="ko-KR" sz="40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Browallia New" panose="020B0502040204020203" pitchFamily="34" charset="-34"/>
            </a:endParaRPr>
          </a:p>
          <a:p>
            <a:pPr algn="ctr"/>
            <a:endParaRPr lang="en-US" altLang="ko-KR" sz="14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D7621-A031-443E-8C86-C9E6CA8A6663}"/>
              </a:ext>
            </a:extLst>
          </p:cNvPr>
          <p:cNvSpPr txBox="1"/>
          <p:nvPr/>
        </p:nvSpPr>
        <p:spPr>
          <a:xfrm>
            <a:off x="3934069" y="4563493"/>
            <a:ext cx="454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 준 교 </a:t>
            </a:r>
            <a:endParaRPr lang="en-US" altLang="ko-KR" sz="40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1E64C-7E75-49D9-AF4D-B84EEDC93A46}"/>
              </a:ext>
            </a:extLst>
          </p:cNvPr>
          <p:cNvSpPr txBox="1"/>
          <p:nvPr/>
        </p:nvSpPr>
        <p:spPr>
          <a:xfrm>
            <a:off x="8940495" y="4563493"/>
            <a:ext cx="238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 림 매</a:t>
            </a:r>
            <a:endParaRPr lang="en-US" altLang="ko-KR" sz="40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平行四边形 6">
            <a:extLst>
              <a:ext uri="{FF2B5EF4-FFF2-40B4-BE49-F238E27FC236}">
                <a16:creationId xmlns:a16="http://schemas.microsoft.com/office/drawing/2014/main" id="{DFC528E9-976E-4441-94FB-B39FE1B4676F}"/>
              </a:ext>
            </a:extLst>
          </p:cNvPr>
          <p:cNvSpPr/>
          <p:nvPr/>
        </p:nvSpPr>
        <p:spPr>
          <a:xfrm flipV="1">
            <a:off x="-32360" y="524835"/>
            <a:ext cx="12192001" cy="899281"/>
          </a:xfrm>
          <a:prstGeom prst="parallelogram">
            <a:avLst>
              <a:gd name="adj" fmla="val 0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/>
          </a:p>
        </p:txBody>
      </p:sp>
      <p:sp>
        <p:nvSpPr>
          <p:cNvPr id="3" name="等腰三角形 7">
            <a:extLst>
              <a:ext uri="{FF2B5EF4-FFF2-40B4-BE49-F238E27FC236}">
                <a16:creationId xmlns:a16="http://schemas.microsoft.com/office/drawing/2014/main" id="{881D0321-8D3A-4D4A-9880-D35B83F2D8E5}"/>
              </a:ext>
            </a:extLst>
          </p:cNvPr>
          <p:cNvSpPr/>
          <p:nvPr/>
        </p:nvSpPr>
        <p:spPr>
          <a:xfrm rot="10800000">
            <a:off x="991840" y="134699"/>
            <a:ext cx="2856101" cy="1892558"/>
          </a:xfrm>
          <a:prstGeom prst="triangle">
            <a:avLst>
              <a:gd name="adj" fmla="val 50785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DAD18D49-230F-4E83-B6EF-715D27BCF77C}"/>
              </a:ext>
            </a:extLst>
          </p:cNvPr>
          <p:cNvSpPr txBox="1"/>
          <p:nvPr/>
        </p:nvSpPr>
        <p:spPr>
          <a:xfrm>
            <a:off x="894305" y="232234"/>
            <a:ext cx="3121109" cy="10903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41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01</a:t>
            </a:r>
            <a:endParaRPr lang="en-US" sz="65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C8AB4995-4A3C-4A6C-85E4-0369DFE5C90B}"/>
              </a:ext>
            </a:extLst>
          </p:cNvPr>
          <p:cNvSpPr txBox="1"/>
          <p:nvPr/>
        </p:nvSpPr>
        <p:spPr>
          <a:xfrm>
            <a:off x="4405552" y="622372"/>
            <a:ext cx="6201961" cy="665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팀원 소개 및 </a:t>
            </a:r>
            <a:r>
              <a:rPr lang="en-US" altLang="ko-KR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R&amp;R</a:t>
            </a:r>
            <a:endParaRPr lang="en-US" altLang="zh-CN" sz="40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6EF902-BECC-478D-8016-732D0A1F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09" y="1823723"/>
            <a:ext cx="2856102" cy="2825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BE6EAB-4147-4DC9-9248-5180B130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26" y="1823606"/>
            <a:ext cx="2856102" cy="27717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BBE20E-27E5-467B-95AA-C0B54E46E5CD}"/>
              </a:ext>
            </a:extLst>
          </p:cNvPr>
          <p:cNvSpPr txBox="1"/>
          <p:nvPr/>
        </p:nvSpPr>
        <p:spPr>
          <a:xfrm>
            <a:off x="-81525" y="5465486"/>
            <a:ext cx="45401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Flask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Web 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98E0A5-DEA8-421F-9996-9D2CADBF81D4}"/>
              </a:ext>
            </a:extLst>
          </p:cNvPr>
          <p:cNvSpPr/>
          <p:nvPr/>
        </p:nvSpPr>
        <p:spPr>
          <a:xfrm>
            <a:off x="375375" y="5423235"/>
            <a:ext cx="3626308" cy="586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11A4F-8A31-49B6-A078-CFAC89AAF987}"/>
              </a:ext>
            </a:extLst>
          </p:cNvPr>
          <p:cNvSpPr txBox="1"/>
          <p:nvPr/>
        </p:nvSpPr>
        <p:spPr>
          <a:xfrm>
            <a:off x="4316492" y="5543308"/>
            <a:ext cx="3790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 역할 수행 및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 처리 알고리즘 개발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D6C53B-425B-46EF-BDF5-49BF8B9D9452}"/>
              </a:ext>
            </a:extLst>
          </p:cNvPr>
          <p:cNvSpPr/>
          <p:nvPr/>
        </p:nvSpPr>
        <p:spPr>
          <a:xfrm>
            <a:off x="4423195" y="5442690"/>
            <a:ext cx="3626308" cy="1055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C716C-C75E-4988-9C52-B6F040D858F5}"/>
              </a:ext>
            </a:extLst>
          </p:cNvPr>
          <p:cNvSpPr txBox="1"/>
          <p:nvPr/>
        </p:nvSpPr>
        <p:spPr>
          <a:xfrm>
            <a:off x="8297123" y="5543308"/>
            <a:ext cx="37909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PPT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7FBA52-6DF1-437C-92D7-66E29DBD2D68}"/>
              </a:ext>
            </a:extLst>
          </p:cNvPr>
          <p:cNvSpPr/>
          <p:nvPr/>
        </p:nvSpPr>
        <p:spPr>
          <a:xfrm>
            <a:off x="8403826" y="5462146"/>
            <a:ext cx="3626308" cy="5865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"/>
    </mc:Choice>
    <mc:Fallback xmlns="">
      <p:transition advTm="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flipV="1">
            <a:off x="-1" y="2258582"/>
            <a:ext cx="12192001" cy="899281"/>
          </a:xfrm>
          <a:prstGeom prst="parallelogram">
            <a:avLst>
              <a:gd name="adj" fmla="val 0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024199" y="1868446"/>
            <a:ext cx="2856101" cy="1892558"/>
          </a:xfrm>
          <a:prstGeom prst="triangle">
            <a:avLst>
              <a:gd name="adj" fmla="val 50785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26664" y="1965981"/>
            <a:ext cx="3121109" cy="10903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41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5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02</a:t>
            </a:r>
            <a:endParaRPr lang="en-US" sz="6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37911" y="2356119"/>
            <a:ext cx="3803851" cy="6750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배경 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&amp;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 panose="020B0604020202020204" pitchFamily="34" charset="0"/>
              </a:rPr>
              <a:t>목표</a:t>
            </a:r>
            <a:endParaRPr lang="en-US" altLang="zh-CN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2"/>
    </mc:Choice>
    <mc:Fallback xmlns="">
      <p:transition advTm="1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48DF2248-A859-4C96-9AE1-47E32971F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2089" y="2428185"/>
            <a:ext cx="2469624" cy="1178299"/>
          </a:xfrm>
        </p:spPr>
        <p:txBody>
          <a:bodyPr anchor="ctr">
            <a:normAutofit/>
          </a:bodyPr>
          <a:lstStyle/>
          <a:p>
            <a:r>
              <a:rPr lang="en-US" altLang="ko-KR" sz="3700" dirty="0">
                <a:solidFill>
                  <a:srgbClr val="00B0F0"/>
                </a:solidFill>
              </a:rPr>
              <a:t>Quality Education</a:t>
            </a:r>
            <a:endParaRPr lang="ko-KR" altLang="en-US" sz="3700" dirty="0">
              <a:solidFill>
                <a:srgbClr val="00B0F0"/>
              </a:solidFill>
            </a:endParaRP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9466322A-B3B1-4AC9-9142-D8FAE3F09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2089" y="4053626"/>
            <a:ext cx="2816513" cy="117829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비대면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교육 서비스 개선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E19358-707F-4C85-BBBD-D8C64B6F2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EE1B92-5AEE-4B64-A8C1-E4903736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EE8F40-465B-4A81-B052-CFBCC548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913308-F349-4B6D-A68A-DD1791B4A57B}" type="slidenum">
              <a:rPr lang="zh-CN" altLang="en-US" smtClean="0"/>
              <a:pPr>
                <a:spcAft>
                  <a:spcPts val="60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93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4"/>
    </mc:Choice>
    <mc:Fallback xmlns="">
      <p:transition advTm="1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0">
            <a:extLst>
              <a:ext uri="{FF2B5EF4-FFF2-40B4-BE49-F238E27FC236}">
                <a16:creationId xmlns:a16="http://schemas.microsoft.com/office/drawing/2014/main" id="{DDE98BFB-11A4-4259-AEDF-46030D393DE6}"/>
              </a:ext>
            </a:extLst>
          </p:cNvPr>
          <p:cNvSpPr/>
          <p:nvPr/>
        </p:nvSpPr>
        <p:spPr>
          <a:xfrm>
            <a:off x="6345761" y="876260"/>
            <a:ext cx="5234972" cy="5176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48745" y="876260"/>
            <a:ext cx="5234972" cy="5176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PA_淘宝网chenying0907出品 41"/>
          <p:cNvGrpSpPr/>
          <p:nvPr>
            <p:custDataLst>
              <p:tags r:id="rId1"/>
            </p:custDataLst>
          </p:nvPr>
        </p:nvGrpSpPr>
        <p:grpSpPr>
          <a:xfrm>
            <a:off x="654941" y="1171917"/>
            <a:ext cx="4595789" cy="4434163"/>
            <a:chOff x="623090" y="4726357"/>
            <a:chExt cx="5118585" cy="4566260"/>
          </a:xfrm>
        </p:grpSpPr>
        <p:grpSp>
          <p:nvGrpSpPr>
            <p:cNvPr id="4" name="淘宝网chenying0907出品 24"/>
            <p:cNvGrpSpPr/>
            <p:nvPr/>
          </p:nvGrpSpPr>
          <p:grpSpPr>
            <a:xfrm flipH="1">
              <a:off x="623090" y="4748911"/>
              <a:ext cx="474192" cy="399630"/>
              <a:chOff x="6350" y="1588"/>
              <a:chExt cx="1403350" cy="1182687"/>
            </a:xfrm>
            <a:solidFill>
              <a:srgbClr val="282828"/>
            </a:solidFill>
          </p:grpSpPr>
          <p:sp>
            <p:nvSpPr>
              <p:cNvPr id="8" name="Freeform 5"/>
              <p:cNvSpPr/>
              <p:nvPr/>
            </p:nvSpPr>
            <p:spPr bwMode="auto">
              <a:xfrm>
                <a:off x="498475" y="1588"/>
                <a:ext cx="627063" cy="625475"/>
              </a:xfrm>
              <a:custGeom>
                <a:avLst/>
                <a:gdLst>
                  <a:gd name="T0" fmla="*/ 163 w 166"/>
                  <a:gd name="T1" fmla="*/ 30 h 165"/>
                  <a:gd name="T2" fmla="*/ 134 w 166"/>
                  <a:gd name="T3" fmla="*/ 1 h 165"/>
                  <a:gd name="T4" fmla="*/ 127 w 166"/>
                  <a:gd name="T5" fmla="*/ 0 h 165"/>
                  <a:gd name="T6" fmla="*/ 99 w 166"/>
                  <a:gd name="T7" fmla="*/ 0 h 165"/>
                  <a:gd name="T8" fmla="*/ 94 w 166"/>
                  <a:gd name="T9" fmla="*/ 2 h 165"/>
                  <a:gd name="T10" fmla="*/ 3 w 166"/>
                  <a:gd name="T11" fmla="*/ 93 h 165"/>
                  <a:gd name="T12" fmla="*/ 3 w 166"/>
                  <a:gd name="T13" fmla="*/ 105 h 165"/>
                  <a:gd name="T14" fmla="*/ 9 w 166"/>
                  <a:gd name="T15" fmla="*/ 107 h 165"/>
                  <a:gd name="T16" fmla="*/ 15 w 166"/>
                  <a:gd name="T17" fmla="*/ 104 h 165"/>
                  <a:gd name="T18" fmla="*/ 104 w 166"/>
                  <a:gd name="T19" fmla="*/ 15 h 165"/>
                  <a:gd name="T20" fmla="*/ 125 w 166"/>
                  <a:gd name="T21" fmla="*/ 15 h 165"/>
                  <a:gd name="T22" fmla="*/ 126 w 166"/>
                  <a:gd name="T23" fmla="*/ 16 h 165"/>
                  <a:gd name="T24" fmla="*/ 125 w 166"/>
                  <a:gd name="T25" fmla="*/ 17 h 165"/>
                  <a:gd name="T26" fmla="*/ 25 w 166"/>
                  <a:gd name="T27" fmla="*/ 117 h 165"/>
                  <a:gd name="T28" fmla="*/ 25 w 166"/>
                  <a:gd name="T29" fmla="*/ 123 h 165"/>
                  <a:gd name="T30" fmla="*/ 29 w 166"/>
                  <a:gd name="T31" fmla="*/ 124 h 165"/>
                  <a:gd name="T32" fmla="*/ 32 w 166"/>
                  <a:gd name="T33" fmla="*/ 123 h 165"/>
                  <a:gd name="T34" fmla="*/ 131 w 166"/>
                  <a:gd name="T35" fmla="*/ 23 h 165"/>
                  <a:gd name="T36" fmla="*/ 132 w 166"/>
                  <a:gd name="T37" fmla="*/ 23 h 165"/>
                  <a:gd name="T38" fmla="*/ 143 w 166"/>
                  <a:gd name="T39" fmla="*/ 34 h 165"/>
                  <a:gd name="T40" fmla="*/ 142 w 166"/>
                  <a:gd name="T41" fmla="*/ 34 h 165"/>
                  <a:gd name="T42" fmla="*/ 42 w 166"/>
                  <a:gd name="T43" fmla="*/ 134 h 165"/>
                  <a:gd name="T44" fmla="*/ 42 w 166"/>
                  <a:gd name="T45" fmla="*/ 140 h 165"/>
                  <a:gd name="T46" fmla="*/ 45 w 166"/>
                  <a:gd name="T47" fmla="*/ 141 h 165"/>
                  <a:gd name="T48" fmla="*/ 49 w 166"/>
                  <a:gd name="T49" fmla="*/ 140 h 165"/>
                  <a:gd name="T50" fmla="*/ 148 w 166"/>
                  <a:gd name="T51" fmla="*/ 40 h 165"/>
                  <a:gd name="T52" fmla="*/ 149 w 166"/>
                  <a:gd name="T53" fmla="*/ 40 h 165"/>
                  <a:gd name="T54" fmla="*/ 151 w 166"/>
                  <a:gd name="T55" fmla="*/ 41 h 165"/>
                  <a:gd name="T56" fmla="*/ 151 w 166"/>
                  <a:gd name="T57" fmla="*/ 61 h 165"/>
                  <a:gd name="T58" fmla="*/ 61 w 166"/>
                  <a:gd name="T59" fmla="*/ 150 h 165"/>
                  <a:gd name="T60" fmla="*/ 61 w 166"/>
                  <a:gd name="T61" fmla="*/ 162 h 165"/>
                  <a:gd name="T62" fmla="*/ 67 w 166"/>
                  <a:gd name="T63" fmla="*/ 165 h 165"/>
                  <a:gd name="T64" fmla="*/ 73 w 166"/>
                  <a:gd name="T65" fmla="*/ 162 h 165"/>
                  <a:gd name="T66" fmla="*/ 164 w 166"/>
                  <a:gd name="T67" fmla="*/ 71 h 165"/>
                  <a:gd name="T68" fmla="*/ 164 w 166"/>
                  <a:gd name="T69" fmla="*/ 71 h 165"/>
                  <a:gd name="T70" fmla="*/ 166 w 166"/>
                  <a:gd name="T71" fmla="*/ 65 h 165"/>
                  <a:gd name="T72" fmla="*/ 166 w 166"/>
                  <a:gd name="T73" fmla="*/ 37 h 165"/>
                  <a:gd name="T74" fmla="*/ 163 w 166"/>
                  <a:gd name="T75" fmla="*/ 3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6" h="165">
                    <a:moveTo>
                      <a:pt x="163" y="30"/>
                    </a:moveTo>
                    <a:cubicBezTo>
                      <a:pt x="134" y="1"/>
                      <a:pt x="134" y="1"/>
                      <a:pt x="134" y="1"/>
                    </a:cubicBezTo>
                    <a:cubicBezTo>
                      <a:pt x="133" y="0"/>
                      <a:pt x="130" y="0"/>
                      <a:pt x="127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2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6"/>
                      <a:pt x="0" y="101"/>
                      <a:pt x="3" y="105"/>
                    </a:cubicBezTo>
                    <a:cubicBezTo>
                      <a:pt x="5" y="106"/>
                      <a:pt x="7" y="107"/>
                      <a:pt x="9" y="107"/>
                    </a:cubicBezTo>
                    <a:cubicBezTo>
                      <a:pt x="11" y="107"/>
                      <a:pt x="14" y="106"/>
                      <a:pt x="15" y="104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4" y="118"/>
                      <a:pt x="24" y="121"/>
                      <a:pt x="25" y="123"/>
                    </a:cubicBezTo>
                    <a:cubicBezTo>
                      <a:pt x="26" y="124"/>
                      <a:pt x="27" y="124"/>
                      <a:pt x="29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3"/>
                      <a:pt x="131" y="23"/>
                      <a:pt x="132" y="23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1" y="135"/>
                      <a:pt x="41" y="138"/>
                      <a:pt x="42" y="140"/>
                    </a:cubicBezTo>
                    <a:cubicBezTo>
                      <a:pt x="43" y="141"/>
                      <a:pt x="44" y="141"/>
                      <a:pt x="45" y="141"/>
                    </a:cubicBezTo>
                    <a:cubicBezTo>
                      <a:pt x="47" y="141"/>
                      <a:pt x="48" y="141"/>
                      <a:pt x="49" y="1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40"/>
                      <a:pt x="149" y="40"/>
                      <a:pt x="149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51" y="61"/>
                      <a:pt x="151" y="61"/>
                      <a:pt x="151" y="61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58" y="153"/>
                      <a:pt x="58" y="159"/>
                      <a:pt x="61" y="162"/>
                    </a:cubicBezTo>
                    <a:cubicBezTo>
                      <a:pt x="63" y="164"/>
                      <a:pt x="65" y="165"/>
                      <a:pt x="67" y="165"/>
                    </a:cubicBezTo>
                    <a:cubicBezTo>
                      <a:pt x="69" y="165"/>
                      <a:pt x="71" y="164"/>
                      <a:pt x="73" y="162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4" y="71"/>
                      <a:pt x="164" y="71"/>
                      <a:pt x="164" y="71"/>
                    </a:cubicBezTo>
                    <a:cubicBezTo>
                      <a:pt x="166" y="69"/>
                      <a:pt x="166" y="67"/>
                      <a:pt x="166" y="65"/>
                    </a:cubicBezTo>
                    <a:cubicBezTo>
                      <a:pt x="166" y="37"/>
                      <a:pt x="166" y="37"/>
                      <a:pt x="166" y="37"/>
                    </a:cubicBezTo>
                    <a:cubicBezTo>
                      <a:pt x="166" y="34"/>
                      <a:pt x="165" y="32"/>
                      <a:pt x="163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6350" y="214314"/>
                <a:ext cx="1403350" cy="969961"/>
              </a:xfrm>
              <a:custGeom>
                <a:avLst/>
                <a:gdLst>
                  <a:gd name="T0" fmla="*/ 346 w 371"/>
                  <a:gd name="T1" fmla="*/ 209 h 256"/>
                  <a:gd name="T2" fmla="*/ 346 w 371"/>
                  <a:gd name="T3" fmla="*/ 25 h 256"/>
                  <a:gd name="T4" fmla="*/ 321 w 371"/>
                  <a:gd name="T5" fmla="*/ 0 h 256"/>
                  <a:gd name="T6" fmla="*/ 309 w 371"/>
                  <a:gd name="T7" fmla="*/ 0 h 256"/>
                  <a:gd name="T8" fmla="*/ 309 w 371"/>
                  <a:gd name="T9" fmla="*/ 9 h 256"/>
                  <a:gd name="T10" fmla="*/ 309 w 371"/>
                  <a:gd name="T11" fmla="*/ 12 h 256"/>
                  <a:gd name="T12" fmla="*/ 321 w 371"/>
                  <a:gd name="T13" fmla="*/ 12 h 256"/>
                  <a:gd name="T14" fmla="*/ 334 w 371"/>
                  <a:gd name="T15" fmla="*/ 25 h 256"/>
                  <a:gd name="T16" fmla="*/ 334 w 371"/>
                  <a:gd name="T17" fmla="*/ 209 h 256"/>
                  <a:gd name="T18" fmla="*/ 231 w 371"/>
                  <a:gd name="T19" fmla="*/ 209 h 256"/>
                  <a:gd name="T20" fmla="*/ 231 w 371"/>
                  <a:gd name="T21" fmla="*/ 212 h 256"/>
                  <a:gd name="T22" fmla="*/ 218 w 371"/>
                  <a:gd name="T23" fmla="*/ 225 h 256"/>
                  <a:gd name="T24" fmla="*/ 150 w 371"/>
                  <a:gd name="T25" fmla="*/ 225 h 256"/>
                  <a:gd name="T26" fmla="*/ 137 w 371"/>
                  <a:gd name="T27" fmla="*/ 212 h 256"/>
                  <a:gd name="T28" fmla="*/ 137 w 371"/>
                  <a:gd name="T29" fmla="*/ 209 h 256"/>
                  <a:gd name="T30" fmla="*/ 40 w 371"/>
                  <a:gd name="T31" fmla="*/ 209 h 256"/>
                  <a:gd name="T32" fmla="*/ 40 w 371"/>
                  <a:gd name="T33" fmla="*/ 25 h 256"/>
                  <a:gd name="T34" fmla="*/ 53 w 371"/>
                  <a:gd name="T35" fmla="*/ 12 h 256"/>
                  <a:gd name="T36" fmla="*/ 140 w 371"/>
                  <a:gd name="T37" fmla="*/ 12 h 256"/>
                  <a:gd name="T38" fmla="*/ 152 w 371"/>
                  <a:gd name="T39" fmla="*/ 0 h 256"/>
                  <a:gd name="T40" fmla="*/ 53 w 371"/>
                  <a:gd name="T41" fmla="*/ 0 h 256"/>
                  <a:gd name="T42" fmla="*/ 28 w 371"/>
                  <a:gd name="T43" fmla="*/ 25 h 256"/>
                  <a:gd name="T44" fmla="*/ 28 w 371"/>
                  <a:gd name="T45" fmla="*/ 209 h 256"/>
                  <a:gd name="T46" fmla="*/ 0 w 371"/>
                  <a:gd name="T47" fmla="*/ 209 h 256"/>
                  <a:gd name="T48" fmla="*/ 0 w 371"/>
                  <a:gd name="T49" fmla="*/ 231 h 256"/>
                  <a:gd name="T50" fmla="*/ 25 w 371"/>
                  <a:gd name="T51" fmla="*/ 256 h 256"/>
                  <a:gd name="T52" fmla="*/ 346 w 371"/>
                  <a:gd name="T53" fmla="*/ 256 h 256"/>
                  <a:gd name="T54" fmla="*/ 371 w 371"/>
                  <a:gd name="T55" fmla="*/ 231 h 256"/>
                  <a:gd name="T56" fmla="*/ 371 w 371"/>
                  <a:gd name="T57" fmla="*/ 209 h 256"/>
                  <a:gd name="T58" fmla="*/ 346 w 371"/>
                  <a:gd name="T59" fmla="*/ 20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1" h="256">
                    <a:moveTo>
                      <a:pt x="346" y="209"/>
                    </a:moveTo>
                    <a:cubicBezTo>
                      <a:pt x="346" y="25"/>
                      <a:pt x="346" y="25"/>
                      <a:pt x="346" y="25"/>
                    </a:cubicBezTo>
                    <a:cubicBezTo>
                      <a:pt x="346" y="11"/>
                      <a:pt x="335" y="0"/>
                      <a:pt x="321" y="0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9"/>
                      <a:pt x="309" y="9"/>
                      <a:pt x="309" y="9"/>
                    </a:cubicBezTo>
                    <a:cubicBezTo>
                      <a:pt x="309" y="10"/>
                      <a:pt x="309" y="11"/>
                      <a:pt x="309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328" y="12"/>
                      <a:pt x="334" y="18"/>
                      <a:pt x="334" y="25"/>
                    </a:cubicBezTo>
                    <a:cubicBezTo>
                      <a:pt x="334" y="209"/>
                      <a:pt x="334" y="209"/>
                      <a:pt x="334" y="209"/>
                    </a:cubicBezTo>
                    <a:cubicBezTo>
                      <a:pt x="231" y="209"/>
                      <a:pt x="231" y="209"/>
                      <a:pt x="231" y="209"/>
                    </a:cubicBezTo>
                    <a:cubicBezTo>
                      <a:pt x="231" y="212"/>
                      <a:pt x="231" y="212"/>
                      <a:pt x="231" y="212"/>
                    </a:cubicBezTo>
                    <a:cubicBezTo>
                      <a:pt x="231" y="219"/>
                      <a:pt x="225" y="225"/>
                      <a:pt x="218" y="225"/>
                    </a:cubicBezTo>
                    <a:cubicBezTo>
                      <a:pt x="150" y="225"/>
                      <a:pt x="150" y="225"/>
                      <a:pt x="150" y="225"/>
                    </a:cubicBezTo>
                    <a:cubicBezTo>
                      <a:pt x="143" y="225"/>
                      <a:pt x="137" y="219"/>
                      <a:pt x="137" y="212"/>
                    </a:cubicBezTo>
                    <a:cubicBezTo>
                      <a:pt x="137" y="209"/>
                      <a:pt x="137" y="209"/>
                      <a:pt x="137" y="209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18"/>
                      <a:pt x="46" y="12"/>
                      <a:pt x="53" y="12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9" y="0"/>
                      <a:pt x="28" y="11"/>
                      <a:pt x="28" y="25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245"/>
                      <a:pt x="11" y="256"/>
                      <a:pt x="25" y="256"/>
                    </a:cubicBezTo>
                    <a:cubicBezTo>
                      <a:pt x="346" y="256"/>
                      <a:pt x="346" y="256"/>
                      <a:pt x="346" y="256"/>
                    </a:cubicBezTo>
                    <a:cubicBezTo>
                      <a:pt x="360" y="256"/>
                      <a:pt x="371" y="245"/>
                      <a:pt x="371" y="231"/>
                    </a:cubicBezTo>
                    <a:cubicBezTo>
                      <a:pt x="371" y="209"/>
                      <a:pt x="371" y="209"/>
                      <a:pt x="371" y="209"/>
                    </a:cubicBezTo>
                    <a:lnTo>
                      <a:pt x="346" y="2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69888" y="411163"/>
                <a:ext cx="339725" cy="333375"/>
              </a:xfrm>
              <a:custGeom>
                <a:avLst/>
                <a:gdLst>
                  <a:gd name="T0" fmla="*/ 88 w 90"/>
                  <a:gd name="T1" fmla="*/ 59 h 88"/>
                  <a:gd name="T2" fmla="*/ 78 w 90"/>
                  <a:gd name="T3" fmla="*/ 53 h 88"/>
                  <a:gd name="T4" fmla="*/ 40 w 90"/>
                  <a:gd name="T5" fmla="*/ 63 h 88"/>
                  <a:gd name="T6" fmla="*/ 39 w 90"/>
                  <a:gd name="T7" fmla="*/ 61 h 88"/>
                  <a:gd name="T8" fmla="*/ 27 w 90"/>
                  <a:gd name="T9" fmla="*/ 48 h 88"/>
                  <a:gd name="T10" fmla="*/ 37 w 90"/>
                  <a:gd name="T11" fmla="*/ 12 h 88"/>
                  <a:gd name="T12" fmla="*/ 31 w 90"/>
                  <a:gd name="T13" fmla="*/ 2 h 88"/>
                  <a:gd name="T14" fmla="*/ 21 w 90"/>
                  <a:gd name="T15" fmla="*/ 7 h 88"/>
                  <a:gd name="T16" fmla="*/ 0 w 90"/>
                  <a:gd name="T17" fmla="*/ 77 h 88"/>
                  <a:gd name="T18" fmla="*/ 0 w 90"/>
                  <a:gd name="T19" fmla="*/ 78 h 88"/>
                  <a:gd name="T20" fmla="*/ 0 w 90"/>
                  <a:gd name="T21" fmla="*/ 82 h 88"/>
                  <a:gd name="T22" fmla="*/ 9 w 90"/>
                  <a:gd name="T23" fmla="*/ 88 h 88"/>
                  <a:gd name="T24" fmla="*/ 11 w 90"/>
                  <a:gd name="T25" fmla="*/ 88 h 88"/>
                  <a:gd name="T26" fmla="*/ 82 w 90"/>
                  <a:gd name="T27" fmla="*/ 70 h 88"/>
                  <a:gd name="T28" fmla="*/ 88 w 90"/>
                  <a:gd name="T29" fmla="*/ 5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88">
                    <a:moveTo>
                      <a:pt x="88" y="59"/>
                    </a:moveTo>
                    <a:cubicBezTo>
                      <a:pt x="87" y="55"/>
                      <a:pt x="83" y="52"/>
                      <a:pt x="78" y="5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39" y="61"/>
                      <a:pt x="39" y="61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8" y="8"/>
                      <a:pt x="36" y="3"/>
                      <a:pt x="31" y="2"/>
                    </a:cubicBezTo>
                    <a:cubicBezTo>
                      <a:pt x="27" y="0"/>
                      <a:pt x="22" y="3"/>
                      <a:pt x="21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8"/>
                      <a:pt x="0" y="78"/>
                    </a:cubicBezTo>
                    <a:cubicBezTo>
                      <a:pt x="0" y="79"/>
                      <a:pt x="0" y="80"/>
                      <a:pt x="0" y="82"/>
                    </a:cubicBezTo>
                    <a:cubicBezTo>
                      <a:pt x="1" y="85"/>
                      <a:pt x="5" y="88"/>
                      <a:pt x="9" y="88"/>
                    </a:cubicBezTo>
                    <a:cubicBezTo>
                      <a:pt x="9" y="88"/>
                      <a:pt x="10" y="88"/>
                      <a:pt x="11" y="88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7" y="68"/>
                      <a:pt x="90" y="64"/>
                      <a:pt x="88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淘宝网chenying0907出品 31"/>
            <p:cNvSpPr/>
            <p:nvPr/>
          </p:nvSpPr>
          <p:spPr>
            <a:xfrm>
              <a:off x="1167553" y="4726357"/>
              <a:ext cx="4574122" cy="4566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코로나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19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의 확산 이래 대학교에서 </a:t>
              </a:r>
              <a:r>
                <a:rPr lang="ko-KR" altLang="en-US" sz="2000" dirty="0" err="1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비대면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수업이 많이 진행되고 있다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2020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년 국내 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203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개 대학의 대학생 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만 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1784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명을</a:t>
              </a:r>
              <a:r>
                <a:rPr lang="en-US" altLang="ko-KR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대상으로 설문조사를 실시한 결과 </a:t>
              </a:r>
              <a:endParaRPr lang="en-US" altLang="ko-KR" sz="20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설문에 참여한 </a:t>
              </a:r>
              <a:r>
                <a:rPr lang="ko-KR" altLang="en-US" sz="2000" b="1" dirty="0">
                  <a:highlight>
                    <a:srgbClr val="EBE3E3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대학생의 </a:t>
              </a:r>
              <a:r>
                <a:rPr lang="en-US" altLang="ko-KR" sz="2000" b="1" dirty="0">
                  <a:highlight>
                    <a:srgbClr val="EBE3E3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82.0%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가 </a:t>
              </a:r>
              <a:endParaRPr lang="en-US" altLang="ko-KR" sz="20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온라인 수업의 </a:t>
              </a:r>
              <a:r>
                <a:rPr lang="ko-KR" altLang="en-US" sz="2000" b="1" dirty="0">
                  <a:highlight>
                    <a:srgbClr val="EBE3E3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질이 떨어진다</a:t>
              </a:r>
              <a:r>
                <a:rPr lang="ko-KR" altLang="en-US" sz="20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고 답변함</a:t>
              </a:r>
              <a:endParaRPr lang="en-US" altLang="ko-KR" sz="20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7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  <a:cs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7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  <a:cs typeface="Open Sans" panose="020B0606030504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  <a:cs typeface="Open Sans" panose="020B0606030504020204" pitchFamily="34" charset="0"/>
                </a:rPr>
                <a:t>출처 </a:t>
              </a:r>
              <a:r>
                <a:rPr lang="en-US" altLang="ko-KR" sz="17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  <a:cs typeface="Open Sans" panose="020B0606030504020204" pitchFamily="34" charset="0"/>
                </a:rPr>
                <a:t>– </a:t>
              </a:r>
              <a:r>
                <a:rPr lang="ko-KR" altLang="en-US" sz="17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  <a:cs typeface="Open Sans" panose="020B0606030504020204" pitchFamily="34" charset="0"/>
                </a:rPr>
                <a:t>국회입법조사처 보도자료</a:t>
              </a:r>
              <a:endParaRPr lang="zh-CN" altLang="en-US" sz="17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  <a:cs typeface="Open Sans" panose="020B0606030504020204" pitchFamily="34" charset="0"/>
              </a:endParaRPr>
            </a:p>
          </p:txBody>
        </p:sp>
      </p:grpSp>
      <p:grpSp>
        <p:nvGrpSpPr>
          <p:cNvPr id="11" name="PA_淘宝网chenying0907出品 40"/>
          <p:cNvGrpSpPr/>
          <p:nvPr>
            <p:custDataLst>
              <p:tags r:id="rId2"/>
            </p:custDataLst>
          </p:nvPr>
        </p:nvGrpSpPr>
        <p:grpSpPr>
          <a:xfrm>
            <a:off x="6487355" y="1166837"/>
            <a:ext cx="4436640" cy="4219045"/>
            <a:chOff x="4917164" y="4725922"/>
            <a:chExt cx="4436640" cy="4219045"/>
          </a:xfrm>
        </p:grpSpPr>
        <p:sp>
          <p:nvSpPr>
            <p:cNvPr id="12" name="Freeform 54"/>
            <p:cNvSpPr>
              <a:spLocks noEditPoints="1"/>
            </p:cNvSpPr>
            <p:nvPr/>
          </p:nvSpPr>
          <p:spPr bwMode="auto">
            <a:xfrm>
              <a:off x="4917164" y="4725922"/>
              <a:ext cx="436260" cy="445608"/>
            </a:xfrm>
            <a:custGeom>
              <a:avLst/>
              <a:gdLst>
                <a:gd name="T0" fmla="*/ 126 w 175"/>
                <a:gd name="T1" fmla="*/ 34 h 178"/>
                <a:gd name="T2" fmla="*/ 53 w 175"/>
                <a:gd name="T3" fmla="*/ 28 h 178"/>
                <a:gd name="T4" fmla="*/ 11 w 175"/>
                <a:gd name="T5" fmla="*/ 44 h 178"/>
                <a:gd name="T6" fmla="*/ 0 w 175"/>
                <a:gd name="T7" fmla="*/ 57 h 178"/>
                <a:gd name="T8" fmla="*/ 14 w 175"/>
                <a:gd name="T9" fmla="*/ 83 h 178"/>
                <a:gd name="T10" fmla="*/ 50 w 175"/>
                <a:gd name="T11" fmla="*/ 145 h 178"/>
                <a:gd name="T12" fmla="*/ 62 w 175"/>
                <a:gd name="T13" fmla="*/ 167 h 178"/>
                <a:gd name="T14" fmla="*/ 79 w 175"/>
                <a:gd name="T15" fmla="*/ 176 h 178"/>
                <a:gd name="T16" fmla="*/ 123 w 175"/>
                <a:gd name="T17" fmla="*/ 151 h 178"/>
                <a:gd name="T18" fmla="*/ 164 w 175"/>
                <a:gd name="T19" fmla="*/ 134 h 178"/>
                <a:gd name="T20" fmla="*/ 171 w 175"/>
                <a:gd name="T21" fmla="*/ 57 h 178"/>
                <a:gd name="T22" fmla="*/ 158 w 175"/>
                <a:gd name="T23" fmla="*/ 89 h 178"/>
                <a:gd name="T24" fmla="*/ 159 w 175"/>
                <a:gd name="T25" fmla="*/ 79 h 178"/>
                <a:gd name="T26" fmla="*/ 142 w 175"/>
                <a:gd name="T27" fmla="*/ 70 h 178"/>
                <a:gd name="T28" fmla="*/ 129 w 175"/>
                <a:gd name="T29" fmla="*/ 40 h 178"/>
                <a:gd name="T30" fmla="*/ 154 w 175"/>
                <a:gd name="T31" fmla="*/ 94 h 178"/>
                <a:gd name="T32" fmla="*/ 154 w 175"/>
                <a:gd name="T33" fmla="*/ 95 h 178"/>
                <a:gd name="T34" fmla="*/ 136 w 175"/>
                <a:gd name="T35" fmla="*/ 89 h 178"/>
                <a:gd name="T36" fmla="*/ 138 w 175"/>
                <a:gd name="T37" fmla="*/ 75 h 178"/>
                <a:gd name="T38" fmla="*/ 148 w 175"/>
                <a:gd name="T39" fmla="*/ 90 h 178"/>
                <a:gd name="T40" fmla="*/ 154 w 175"/>
                <a:gd name="T41" fmla="*/ 94 h 178"/>
                <a:gd name="T42" fmla="*/ 113 w 175"/>
                <a:gd name="T43" fmla="*/ 47 h 178"/>
                <a:gd name="T44" fmla="*/ 122 w 175"/>
                <a:gd name="T45" fmla="*/ 40 h 178"/>
                <a:gd name="T46" fmla="*/ 88 w 175"/>
                <a:gd name="T47" fmla="*/ 7 h 178"/>
                <a:gd name="T48" fmla="*/ 92 w 175"/>
                <a:gd name="T49" fmla="*/ 37 h 178"/>
                <a:gd name="T50" fmla="*/ 88 w 175"/>
                <a:gd name="T51" fmla="*/ 7 h 178"/>
                <a:gd name="T52" fmla="*/ 82 w 175"/>
                <a:gd name="T53" fmla="*/ 40 h 178"/>
                <a:gd name="T54" fmla="*/ 50 w 175"/>
                <a:gd name="T55" fmla="*/ 54 h 178"/>
                <a:gd name="T56" fmla="*/ 48 w 175"/>
                <a:gd name="T57" fmla="*/ 34 h 178"/>
                <a:gd name="T58" fmla="*/ 42 w 175"/>
                <a:gd name="T59" fmla="*/ 58 h 178"/>
                <a:gd name="T60" fmla="*/ 15 w 175"/>
                <a:gd name="T61" fmla="*/ 67 h 178"/>
                <a:gd name="T62" fmla="*/ 17 w 175"/>
                <a:gd name="T63" fmla="*/ 48 h 178"/>
                <a:gd name="T64" fmla="*/ 48 w 175"/>
                <a:gd name="T65" fmla="*/ 34 h 178"/>
                <a:gd name="T66" fmla="*/ 22 w 175"/>
                <a:gd name="T67" fmla="*/ 84 h 178"/>
                <a:gd name="T68" fmla="*/ 22 w 175"/>
                <a:gd name="T69" fmla="*/ 83 h 178"/>
                <a:gd name="T70" fmla="*/ 39 w 175"/>
                <a:gd name="T71" fmla="*/ 89 h 178"/>
                <a:gd name="T72" fmla="*/ 11 w 175"/>
                <a:gd name="T73" fmla="*/ 119 h 178"/>
                <a:gd name="T74" fmla="*/ 42 w 175"/>
                <a:gd name="T75" fmla="*/ 116 h 178"/>
                <a:gd name="T76" fmla="*/ 11 w 175"/>
                <a:gd name="T77" fmla="*/ 119 h 178"/>
                <a:gd name="T78" fmla="*/ 48 w 175"/>
                <a:gd name="T79" fmla="*/ 62 h 178"/>
                <a:gd name="T80" fmla="*/ 92 w 175"/>
                <a:gd name="T81" fmla="*/ 44 h 178"/>
                <a:gd name="T82" fmla="*/ 128 w 175"/>
                <a:gd name="T83" fmla="*/ 66 h 178"/>
                <a:gd name="T84" fmla="*/ 128 w 175"/>
                <a:gd name="T85" fmla="*/ 116 h 178"/>
                <a:gd name="T86" fmla="*/ 84 w 175"/>
                <a:gd name="T87" fmla="*/ 134 h 178"/>
                <a:gd name="T88" fmla="*/ 48 w 175"/>
                <a:gd name="T89" fmla="*/ 112 h 178"/>
                <a:gd name="T90" fmla="*/ 49 w 175"/>
                <a:gd name="T91" fmla="*/ 122 h 178"/>
                <a:gd name="T92" fmla="*/ 74 w 175"/>
                <a:gd name="T93" fmla="*/ 137 h 178"/>
                <a:gd name="T94" fmla="*/ 49 w 175"/>
                <a:gd name="T95" fmla="*/ 122 h 178"/>
                <a:gd name="T96" fmla="*/ 83 w 175"/>
                <a:gd name="T97" fmla="*/ 171 h 178"/>
                <a:gd name="T98" fmla="*/ 73 w 175"/>
                <a:gd name="T99" fmla="*/ 156 h 178"/>
                <a:gd name="T100" fmla="*/ 57 w 175"/>
                <a:gd name="T101" fmla="*/ 145 h 178"/>
                <a:gd name="T102" fmla="*/ 116 w 175"/>
                <a:gd name="T103" fmla="*/ 150 h 178"/>
                <a:gd name="T104" fmla="*/ 119 w 175"/>
                <a:gd name="T105" fmla="*/ 144 h 178"/>
                <a:gd name="T106" fmla="*/ 105 w 175"/>
                <a:gd name="T107" fmla="*/ 134 h 178"/>
                <a:gd name="T108" fmla="*/ 119 w 175"/>
                <a:gd name="T109" fmla="*/ 144 h 178"/>
                <a:gd name="T110" fmla="*/ 128 w 175"/>
                <a:gd name="T111" fmla="*/ 144 h 178"/>
                <a:gd name="T112" fmla="*/ 133 w 175"/>
                <a:gd name="T113" fmla="*/ 120 h 178"/>
                <a:gd name="T114" fmla="*/ 159 w 175"/>
                <a:gd name="T115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5" h="178">
                  <a:moveTo>
                    <a:pt x="171" y="57"/>
                  </a:moveTo>
                  <a:cubicBezTo>
                    <a:pt x="165" y="43"/>
                    <a:pt x="149" y="35"/>
                    <a:pt x="126" y="34"/>
                  </a:cubicBezTo>
                  <a:cubicBezTo>
                    <a:pt x="117" y="13"/>
                    <a:pt x="104" y="0"/>
                    <a:pt x="88" y="0"/>
                  </a:cubicBezTo>
                  <a:cubicBezTo>
                    <a:pt x="74" y="0"/>
                    <a:pt x="61" y="11"/>
                    <a:pt x="53" y="28"/>
                  </a:cubicBezTo>
                  <a:cubicBezTo>
                    <a:pt x="51" y="28"/>
                    <a:pt x="50" y="27"/>
                    <a:pt x="48" y="27"/>
                  </a:cubicBezTo>
                  <a:cubicBezTo>
                    <a:pt x="31" y="27"/>
                    <a:pt x="18" y="33"/>
                    <a:pt x="11" y="44"/>
                  </a:cubicBezTo>
                  <a:cubicBezTo>
                    <a:pt x="11" y="45"/>
                    <a:pt x="11" y="45"/>
                    <a:pt x="10" y="46"/>
                  </a:cubicBezTo>
                  <a:cubicBezTo>
                    <a:pt x="5" y="46"/>
                    <a:pt x="0" y="51"/>
                    <a:pt x="0" y="57"/>
                  </a:cubicBezTo>
                  <a:cubicBezTo>
                    <a:pt x="0" y="62"/>
                    <a:pt x="4" y="67"/>
                    <a:pt x="9" y="68"/>
                  </a:cubicBezTo>
                  <a:cubicBezTo>
                    <a:pt x="10" y="73"/>
                    <a:pt x="11" y="78"/>
                    <a:pt x="14" y="83"/>
                  </a:cubicBezTo>
                  <a:cubicBezTo>
                    <a:pt x="4" y="96"/>
                    <a:pt x="1" y="110"/>
                    <a:pt x="5" y="121"/>
                  </a:cubicBezTo>
                  <a:cubicBezTo>
                    <a:pt x="10" y="135"/>
                    <a:pt x="27" y="144"/>
                    <a:pt x="50" y="145"/>
                  </a:cubicBezTo>
                  <a:cubicBezTo>
                    <a:pt x="53" y="153"/>
                    <a:pt x="57" y="159"/>
                    <a:pt x="62" y="165"/>
                  </a:cubicBezTo>
                  <a:cubicBezTo>
                    <a:pt x="62" y="166"/>
                    <a:pt x="62" y="166"/>
                    <a:pt x="62" y="167"/>
                  </a:cubicBezTo>
                  <a:cubicBezTo>
                    <a:pt x="62" y="173"/>
                    <a:pt x="67" y="178"/>
                    <a:pt x="73" y="178"/>
                  </a:cubicBezTo>
                  <a:cubicBezTo>
                    <a:pt x="75" y="178"/>
                    <a:pt x="77" y="177"/>
                    <a:pt x="79" y="176"/>
                  </a:cubicBezTo>
                  <a:cubicBezTo>
                    <a:pt x="82" y="178"/>
                    <a:pt x="85" y="178"/>
                    <a:pt x="88" y="178"/>
                  </a:cubicBezTo>
                  <a:cubicBezTo>
                    <a:pt x="102" y="178"/>
                    <a:pt x="114" y="168"/>
                    <a:pt x="123" y="151"/>
                  </a:cubicBezTo>
                  <a:cubicBezTo>
                    <a:pt x="125" y="151"/>
                    <a:pt x="126" y="151"/>
                    <a:pt x="128" y="151"/>
                  </a:cubicBezTo>
                  <a:cubicBezTo>
                    <a:pt x="145" y="151"/>
                    <a:pt x="158" y="145"/>
                    <a:pt x="164" y="134"/>
                  </a:cubicBezTo>
                  <a:cubicBezTo>
                    <a:pt x="171" y="124"/>
                    <a:pt x="170" y="110"/>
                    <a:pt x="162" y="95"/>
                  </a:cubicBezTo>
                  <a:cubicBezTo>
                    <a:pt x="172" y="82"/>
                    <a:pt x="175" y="68"/>
                    <a:pt x="171" y="57"/>
                  </a:cubicBezTo>
                  <a:close/>
                  <a:moveTo>
                    <a:pt x="165" y="59"/>
                  </a:moveTo>
                  <a:cubicBezTo>
                    <a:pt x="168" y="68"/>
                    <a:pt x="166" y="79"/>
                    <a:pt x="158" y="89"/>
                  </a:cubicBezTo>
                  <a:cubicBezTo>
                    <a:pt x="158" y="89"/>
                    <a:pt x="157" y="88"/>
                    <a:pt x="156" y="87"/>
                  </a:cubicBezTo>
                  <a:cubicBezTo>
                    <a:pt x="158" y="85"/>
                    <a:pt x="159" y="82"/>
                    <a:pt x="159" y="79"/>
                  </a:cubicBezTo>
                  <a:cubicBezTo>
                    <a:pt x="159" y="73"/>
                    <a:pt x="155" y="68"/>
                    <a:pt x="148" y="68"/>
                  </a:cubicBezTo>
                  <a:cubicBezTo>
                    <a:pt x="146" y="68"/>
                    <a:pt x="144" y="69"/>
                    <a:pt x="142" y="70"/>
                  </a:cubicBezTo>
                  <a:cubicBezTo>
                    <a:pt x="140" y="68"/>
                    <a:pt x="137" y="65"/>
                    <a:pt x="134" y="63"/>
                  </a:cubicBezTo>
                  <a:cubicBezTo>
                    <a:pt x="133" y="55"/>
                    <a:pt x="131" y="47"/>
                    <a:pt x="129" y="40"/>
                  </a:cubicBezTo>
                  <a:cubicBezTo>
                    <a:pt x="147" y="42"/>
                    <a:pt x="161" y="49"/>
                    <a:pt x="165" y="59"/>
                  </a:cubicBezTo>
                  <a:close/>
                  <a:moveTo>
                    <a:pt x="154" y="94"/>
                  </a:moveTo>
                  <a:cubicBezTo>
                    <a:pt x="154" y="94"/>
                    <a:pt x="154" y="94"/>
                    <a:pt x="154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48" y="101"/>
                    <a:pt x="142" y="107"/>
                    <a:pt x="135" y="112"/>
                  </a:cubicBezTo>
                  <a:cubicBezTo>
                    <a:pt x="136" y="104"/>
                    <a:pt x="136" y="97"/>
                    <a:pt x="136" y="89"/>
                  </a:cubicBezTo>
                  <a:cubicBezTo>
                    <a:pt x="136" y="83"/>
                    <a:pt x="136" y="78"/>
                    <a:pt x="136" y="72"/>
                  </a:cubicBezTo>
                  <a:cubicBezTo>
                    <a:pt x="136" y="73"/>
                    <a:pt x="137" y="74"/>
                    <a:pt x="138" y="75"/>
                  </a:cubicBezTo>
                  <a:cubicBezTo>
                    <a:pt x="138" y="76"/>
                    <a:pt x="137" y="78"/>
                    <a:pt x="137" y="79"/>
                  </a:cubicBezTo>
                  <a:cubicBezTo>
                    <a:pt x="137" y="85"/>
                    <a:pt x="142" y="90"/>
                    <a:pt x="148" y="90"/>
                  </a:cubicBezTo>
                  <a:cubicBezTo>
                    <a:pt x="149" y="90"/>
                    <a:pt x="150" y="90"/>
                    <a:pt x="151" y="90"/>
                  </a:cubicBezTo>
                  <a:cubicBezTo>
                    <a:pt x="152" y="91"/>
                    <a:pt x="153" y="93"/>
                    <a:pt x="154" y="94"/>
                  </a:cubicBezTo>
                  <a:close/>
                  <a:moveTo>
                    <a:pt x="127" y="57"/>
                  </a:moveTo>
                  <a:cubicBezTo>
                    <a:pt x="122" y="54"/>
                    <a:pt x="118" y="50"/>
                    <a:pt x="113" y="47"/>
                  </a:cubicBezTo>
                  <a:cubicBezTo>
                    <a:pt x="109" y="45"/>
                    <a:pt x="106" y="44"/>
                    <a:pt x="102" y="42"/>
                  </a:cubicBezTo>
                  <a:cubicBezTo>
                    <a:pt x="109" y="41"/>
                    <a:pt x="115" y="40"/>
                    <a:pt x="122" y="40"/>
                  </a:cubicBezTo>
                  <a:cubicBezTo>
                    <a:pt x="124" y="45"/>
                    <a:pt x="125" y="51"/>
                    <a:pt x="127" y="57"/>
                  </a:cubicBezTo>
                  <a:close/>
                  <a:moveTo>
                    <a:pt x="88" y="7"/>
                  </a:moveTo>
                  <a:cubicBezTo>
                    <a:pt x="100" y="7"/>
                    <a:pt x="111" y="17"/>
                    <a:pt x="119" y="34"/>
                  </a:cubicBezTo>
                  <a:cubicBezTo>
                    <a:pt x="110" y="34"/>
                    <a:pt x="101" y="35"/>
                    <a:pt x="92" y="37"/>
                  </a:cubicBezTo>
                  <a:cubicBezTo>
                    <a:pt x="81" y="33"/>
                    <a:pt x="70" y="30"/>
                    <a:pt x="60" y="28"/>
                  </a:cubicBezTo>
                  <a:cubicBezTo>
                    <a:pt x="67" y="15"/>
                    <a:pt x="77" y="7"/>
                    <a:pt x="88" y="7"/>
                  </a:cubicBezTo>
                  <a:close/>
                  <a:moveTo>
                    <a:pt x="57" y="34"/>
                  </a:moveTo>
                  <a:cubicBezTo>
                    <a:pt x="65" y="35"/>
                    <a:pt x="73" y="37"/>
                    <a:pt x="82" y="40"/>
                  </a:cubicBezTo>
                  <a:cubicBezTo>
                    <a:pt x="78" y="41"/>
                    <a:pt x="74" y="43"/>
                    <a:pt x="71" y="44"/>
                  </a:cubicBezTo>
                  <a:cubicBezTo>
                    <a:pt x="63" y="47"/>
                    <a:pt x="56" y="50"/>
                    <a:pt x="50" y="54"/>
                  </a:cubicBezTo>
                  <a:cubicBezTo>
                    <a:pt x="52" y="47"/>
                    <a:pt x="54" y="40"/>
                    <a:pt x="57" y="34"/>
                  </a:cubicBezTo>
                  <a:close/>
                  <a:moveTo>
                    <a:pt x="48" y="34"/>
                  </a:moveTo>
                  <a:cubicBezTo>
                    <a:pt x="49" y="34"/>
                    <a:pt x="49" y="34"/>
                    <a:pt x="50" y="34"/>
                  </a:cubicBezTo>
                  <a:cubicBezTo>
                    <a:pt x="47" y="41"/>
                    <a:pt x="44" y="49"/>
                    <a:pt x="42" y="58"/>
                  </a:cubicBezTo>
                  <a:cubicBezTo>
                    <a:pt x="33" y="64"/>
                    <a:pt x="25" y="71"/>
                    <a:pt x="19" y="78"/>
                  </a:cubicBezTo>
                  <a:cubicBezTo>
                    <a:pt x="17" y="74"/>
                    <a:pt x="16" y="71"/>
                    <a:pt x="15" y="67"/>
                  </a:cubicBezTo>
                  <a:cubicBezTo>
                    <a:pt x="19" y="66"/>
                    <a:pt x="22" y="62"/>
                    <a:pt x="22" y="57"/>
                  </a:cubicBezTo>
                  <a:cubicBezTo>
                    <a:pt x="22" y="53"/>
                    <a:pt x="20" y="50"/>
                    <a:pt x="17" y="4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2" y="39"/>
                    <a:pt x="33" y="34"/>
                    <a:pt x="48" y="34"/>
                  </a:cubicBezTo>
                  <a:close/>
                  <a:moveTo>
                    <a:pt x="40" y="106"/>
                  </a:moveTo>
                  <a:cubicBezTo>
                    <a:pt x="33" y="99"/>
                    <a:pt x="27" y="92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3"/>
                    <a:pt x="22" y="83"/>
                  </a:cubicBezTo>
                  <a:cubicBezTo>
                    <a:pt x="27" y="77"/>
                    <a:pt x="34" y="72"/>
                    <a:pt x="41" y="67"/>
                  </a:cubicBezTo>
                  <a:cubicBezTo>
                    <a:pt x="40" y="74"/>
                    <a:pt x="39" y="81"/>
                    <a:pt x="39" y="89"/>
                  </a:cubicBezTo>
                  <a:cubicBezTo>
                    <a:pt x="39" y="95"/>
                    <a:pt x="40" y="101"/>
                    <a:pt x="40" y="106"/>
                  </a:cubicBezTo>
                  <a:close/>
                  <a:moveTo>
                    <a:pt x="11" y="119"/>
                  </a:moveTo>
                  <a:cubicBezTo>
                    <a:pt x="8" y="110"/>
                    <a:pt x="10" y="100"/>
                    <a:pt x="18" y="89"/>
                  </a:cubicBezTo>
                  <a:cubicBezTo>
                    <a:pt x="24" y="98"/>
                    <a:pt x="32" y="107"/>
                    <a:pt x="42" y="116"/>
                  </a:cubicBezTo>
                  <a:cubicBezTo>
                    <a:pt x="43" y="124"/>
                    <a:pt x="45" y="131"/>
                    <a:pt x="47" y="138"/>
                  </a:cubicBezTo>
                  <a:cubicBezTo>
                    <a:pt x="29" y="137"/>
                    <a:pt x="15" y="130"/>
                    <a:pt x="11" y="119"/>
                  </a:cubicBezTo>
                  <a:close/>
                  <a:moveTo>
                    <a:pt x="46" y="89"/>
                  </a:moveTo>
                  <a:cubicBezTo>
                    <a:pt x="46" y="80"/>
                    <a:pt x="47" y="71"/>
                    <a:pt x="48" y="62"/>
                  </a:cubicBezTo>
                  <a:cubicBezTo>
                    <a:pt x="56" y="57"/>
                    <a:pt x="64" y="53"/>
                    <a:pt x="73" y="50"/>
                  </a:cubicBezTo>
                  <a:cubicBezTo>
                    <a:pt x="79" y="47"/>
                    <a:pt x="85" y="46"/>
                    <a:pt x="92" y="44"/>
                  </a:cubicBezTo>
                  <a:cubicBezTo>
                    <a:pt x="98" y="47"/>
                    <a:pt x="104" y="50"/>
                    <a:pt x="109" y="53"/>
                  </a:cubicBezTo>
                  <a:cubicBezTo>
                    <a:pt x="116" y="57"/>
                    <a:pt x="123" y="61"/>
                    <a:pt x="128" y="66"/>
                  </a:cubicBezTo>
                  <a:cubicBezTo>
                    <a:pt x="129" y="73"/>
                    <a:pt x="130" y="81"/>
                    <a:pt x="130" y="89"/>
                  </a:cubicBezTo>
                  <a:cubicBezTo>
                    <a:pt x="130" y="99"/>
                    <a:pt x="129" y="108"/>
                    <a:pt x="128" y="116"/>
                  </a:cubicBezTo>
                  <a:cubicBezTo>
                    <a:pt x="120" y="121"/>
                    <a:pt x="112" y="125"/>
                    <a:pt x="103" y="128"/>
                  </a:cubicBezTo>
                  <a:cubicBezTo>
                    <a:pt x="97" y="131"/>
                    <a:pt x="91" y="133"/>
                    <a:pt x="84" y="134"/>
                  </a:cubicBezTo>
                  <a:cubicBezTo>
                    <a:pt x="78" y="132"/>
                    <a:pt x="72" y="129"/>
                    <a:pt x="67" y="125"/>
                  </a:cubicBezTo>
                  <a:cubicBezTo>
                    <a:pt x="60" y="121"/>
                    <a:pt x="53" y="117"/>
                    <a:pt x="48" y="112"/>
                  </a:cubicBezTo>
                  <a:cubicBezTo>
                    <a:pt x="46" y="105"/>
                    <a:pt x="46" y="97"/>
                    <a:pt x="46" y="89"/>
                  </a:cubicBezTo>
                  <a:close/>
                  <a:moveTo>
                    <a:pt x="49" y="122"/>
                  </a:moveTo>
                  <a:cubicBezTo>
                    <a:pt x="54" y="125"/>
                    <a:pt x="58" y="128"/>
                    <a:pt x="63" y="131"/>
                  </a:cubicBezTo>
                  <a:cubicBezTo>
                    <a:pt x="67" y="133"/>
                    <a:pt x="70" y="135"/>
                    <a:pt x="74" y="137"/>
                  </a:cubicBezTo>
                  <a:cubicBezTo>
                    <a:pt x="67" y="138"/>
                    <a:pt x="61" y="138"/>
                    <a:pt x="54" y="138"/>
                  </a:cubicBezTo>
                  <a:cubicBezTo>
                    <a:pt x="52" y="133"/>
                    <a:pt x="51" y="128"/>
                    <a:pt x="49" y="122"/>
                  </a:cubicBezTo>
                  <a:close/>
                  <a:moveTo>
                    <a:pt x="88" y="172"/>
                  </a:moveTo>
                  <a:cubicBezTo>
                    <a:pt x="86" y="172"/>
                    <a:pt x="85" y="172"/>
                    <a:pt x="83" y="171"/>
                  </a:cubicBezTo>
                  <a:cubicBezTo>
                    <a:pt x="84" y="170"/>
                    <a:pt x="84" y="168"/>
                    <a:pt x="84" y="167"/>
                  </a:cubicBezTo>
                  <a:cubicBezTo>
                    <a:pt x="84" y="161"/>
                    <a:pt x="79" y="156"/>
                    <a:pt x="73" y="156"/>
                  </a:cubicBezTo>
                  <a:cubicBezTo>
                    <a:pt x="70" y="156"/>
                    <a:pt x="68" y="157"/>
                    <a:pt x="66" y="159"/>
                  </a:cubicBezTo>
                  <a:cubicBezTo>
                    <a:pt x="62" y="155"/>
                    <a:pt x="59" y="150"/>
                    <a:pt x="57" y="145"/>
                  </a:cubicBezTo>
                  <a:cubicBezTo>
                    <a:pt x="65" y="144"/>
                    <a:pt x="75" y="143"/>
                    <a:pt x="84" y="141"/>
                  </a:cubicBezTo>
                  <a:cubicBezTo>
                    <a:pt x="95" y="146"/>
                    <a:pt x="106" y="149"/>
                    <a:pt x="116" y="150"/>
                  </a:cubicBezTo>
                  <a:cubicBezTo>
                    <a:pt x="109" y="163"/>
                    <a:pt x="99" y="172"/>
                    <a:pt x="88" y="172"/>
                  </a:cubicBezTo>
                  <a:close/>
                  <a:moveTo>
                    <a:pt x="119" y="144"/>
                  </a:moveTo>
                  <a:cubicBezTo>
                    <a:pt x="111" y="143"/>
                    <a:pt x="103" y="141"/>
                    <a:pt x="94" y="138"/>
                  </a:cubicBezTo>
                  <a:cubicBezTo>
                    <a:pt x="98" y="137"/>
                    <a:pt x="102" y="136"/>
                    <a:pt x="105" y="134"/>
                  </a:cubicBezTo>
                  <a:cubicBezTo>
                    <a:pt x="113" y="132"/>
                    <a:pt x="119" y="128"/>
                    <a:pt x="126" y="125"/>
                  </a:cubicBezTo>
                  <a:cubicBezTo>
                    <a:pt x="124" y="132"/>
                    <a:pt x="122" y="138"/>
                    <a:pt x="119" y="144"/>
                  </a:cubicBezTo>
                  <a:close/>
                  <a:moveTo>
                    <a:pt x="159" y="131"/>
                  </a:moveTo>
                  <a:cubicBezTo>
                    <a:pt x="154" y="140"/>
                    <a:pt x="143" y="144"/>
                    <a:pt x="128" y="144"/>
                  </a:cubicBezTo>
                  <a:cubicBezTo>
                    <a:pt x="127" y="144"/>
                    <a:pt x="127" y="144"/>
                    <a:pt x="126" y="144"/>
                  </a:cubicBezTo>
                  <a:cubicBezTo>
                    <a:pt x="129" y="137"/>
                    <a:pt x="132" y="129"/>
                    <a:pt x="133" y="120"/>
                  </a:cubicBezTo>
                  <a:cubicBezTo>
                    <a:pt x="143" y="114"/>
                    <a:pt x="151" y="108"/>
                    <a:pt x="157" y="101"/>
                  </a:cubicBezTo>
                  <a:cubicBezTo>
                    <a:pt x="163" y="113"/>
                    <a:pt x="164" y="123"/>
                    <a:pt x="159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淘宝网chenying0907出品 35"/>
            <p:cNvSpPr/>
            <p:nvPr/>
          </p:nvSpPr>
          <p:spPr>
            <a:xfrm>
              <a:off x="5432308" y="5031203"/>
              <a:ext cx="3921496" cy="3913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Eye Tracking </a:t>
              </a:r>
              <a:r>
                <a:rPr lang="ko-KR" altLang="en-US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기술을 활용해 학생들이 수업에 얼마나 집중하는지에 대한 데이터를 수집하고</a:t>
              </a:r>
              <a:r>
                <a:rPr lang="en-US" altLang="ko-KR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</a:t>
              </a:r>
              <a:r>
                <a:rPr lang="ko-KR" altLang="en-US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강사에게 </a:t>
              </a:r>
              <a:r>
                <a:rPr lang="ko-KR" altLang="en-US" sz="2100" b="1" dirty="0">
                  <a:highlight>
                    <a:srgbClr val="EBE3E3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학생들의 집중도</a:t>
              </a:r>
              <a:r>
                <a:rPr lang="ko-KR" altLang="en-US" sz="2100" b="1" dirty="0">
                  <a:highlight>
                    <a:srgbClr val="DF565B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</a:t>
              </a:r>
              <a:r>
                <a:rPr lang="ko-KR" altLang="en-US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수치를 직관적으로 </a:t>
              </a:r>
              <a:r>
                <a:rPr lang="ko-KR" altLang="en-US" sz="2100" dirty="0" err="1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시각화하여</a:t>
              </a:r>
              <a:r>
                <a:rPr lang="ko-KR" altLang="en-US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 </a:t>
              </a:r>
              <a:r>
                <a:rPr lang="ko-KR" altLang="en-US" sz="2100" b="1" dirty="0">
                  <a:highlight>
                    <a:srgbClr val="EBE3E3"/>
                  </a:highlight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수업의 질을 높일 수 있는 정보를 제공</a:t>
              </a:r>
              <a:r>
                <a:rPr lang="ko-KR" altLang="en-US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하도록 한다</a:t>
              </a:r>
              <a:r>
                <a:rPr lang="en-US" altLang="ko-KR" sz="2100" dirty="0">
                  <a:solidFill>
                    <a:schemeClr val="bg1"/>
                  </a:solidFill>
                  <a:latin typeface="JungAng-NewsMjo_b10" panose="020B0600000000000000" pitchFamily="50" charset="-127"/>
                  <a:ea typeface="JungAng-NewsMjo_b10" panose="020B0600000000000000" pitchFamily="50" charset="-127"/>
                </a:rPr>
                <a:t>.</a:t>
              </a:r>
              <a:endParaRPr lang="ko-KR" altLang="en-US" sz="2100" dirty="0">
                <a:solidFill>
                  <a:schemeClr val="bg1"/>
                </a:solidFill>
                <a:latin typeface="JungAng-NewsMjo_b10" panose="020B0600000000000000" pitchFamily="50" charset="-127"/>
                <a:ea typeface="JungAng-NewsMjo_b10" panose="020B0600000000000000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1"/>
    </mc:Choice>
    <mc:Fallback xmlns="">
      <p:transition advTm="1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/>
        </p:nvSpPr>
        <p:spPr>
          <a:xfrm flipV="1">
            <a:off x="0" y="2258582"/>
            <a:ext cx="12192000" cy="899281"/>
          </a:xfrm>
          <a:prstGeom prst="parallelogram">
            <a:avLst>
              <a:gd name="adj" fmla="val 0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 dirty="0"/>
          </a:p>
        </p:txBody>
      </p:sp>
      <p:sp>
        <p:nvSpPr>
          <p:cNvPr id="8" name="等腰三角形 7"/>
          <p:cNvSpPr/>
          <p:nvPr/>
        </p:nvSpPr>
        <p:spPr>
          <a:xfrm rot="10800000">
            <a:off x="1024199" y="1868446"/>
            <a:ext cx="2856101" cy="1892558"/>
          </a:xfrm>
          <a:prstGeom prst="triangle">
            <a:avLst>
              <a:gd name="adj" fmla="val 50785"/>
            </a:avLst>
          </a:prstGeom>
          <a:solidFill>
            <a:schemeClr val="accent1">
              <a:lumMod val="10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26664" y="1965981"/>
            <a:ext cx="3121109" cy="10903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41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03</a:t>
            </a:r>
            <a:endParaRPr lang="en-US" sz="65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37911" y="2356119"/>
            <a:ext cx="3803851" cy="6750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개발 과정</a:t>
            </a:r>
            <a:endParaRPr lang="en-US" altLang="zh-CN" sz="4000" b="1" dirty="0">
              <a:solidFill>
                <a:schemeClr val="bg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19" name="菱形 2">
            <a:extLst>
              <a:ext uri="{FF2B5EF4-FFF2-40B4-BE49-F238E27FC236}">
                <a16:creationId xmlns:a16="http://schemas.microsoft.com/office/drawing/2014/main" id="{8715C481-539C-4AF8-9756-6F81BD44CB62}"/>
              </a:ext>
            </a:extLst>
          </p:cNvPr>
          <p:cNvSpPr/>
          <p:nvPr/>
        </p:nvSpPr>
        <p:spPr>
          <a:xfrm>
            <a:off x="3077557" y="4108171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20" name="菱形 2">
            <a:extLst>
              <a:ext uri="{FF2B5EF4-FFF2-40B4-BE49-F238E27FC236}">
                <a16:creationId xmlns:a16="http://schemas.microsoft.com/office/drawing/2014/main" id="{CD46F158-8A13-4CE7-B3C9-D2A95894A024}"/>
              </a:ext>
            </a:extLst>
          </p:cNvPr>
          <p:cNvSpPr/>
          <p:nvPr/>
        </p:nvSpPr>
        <p:spPr>
          <a:xfrm>
            <a:off x="3077558" y="5323131"/>
            <a:ext cx="390139" cy="3901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BusanBada" panose="020B0600000101010101" charset="-127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C561A41B-5BA0-40BE-9773-4D256EF3A9D9}"/>
              </a:ext>
            </a:extLst>
          </p:cNvPr>
          <p:cNvSpPr txBox="1"/>
          <p:nvPr/>
        </p:nvSpPr>
        <p:spPr>
          <a:xfrm>
            <a:off x="3199201" y="4053606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개발 일정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6D04F023-8AC2-439A-B22B-AC9654C24B78}"/>
              </a:ext>
            </a:extLst>
          </p:cNvPr>
          <p:cNvSpPr txBox="1"/>
          <p:nvPr/>
        </p:nvSpPr>
        <p:spPr>
          <a:xfrm>
            <a:off x="3218055" y="5239188"/>
            <a:ext cx="3170425" cy="4993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3000" b="1" dirty="0">
                <a:solidFill>
                  <a:schemeClr val="accent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rPr>
              <a:t>협업 과정</a:t>
            </a:r>
            <a:endParaRPr lang="en-US" sz="3000" b="1" dirty="0">
              <a:solidFill>
                <a:schemeClr val="accent1"/>
              </a:solidFill>
              <a:latin typeface="BusanBada" panose="020B0600000101010101" charset="-127"/>
              <a:ea typeface="BusanBada" panose="020B0600000101010101" charset="-127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3"/>
    </mc:Choice>
    <mc:Fallback xmlns="">
      <p:transition advTm="1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4D929A88-1E17-4678-8034-8A0C5B63E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2" y="1019327"/>
            <a:ext cx="10808916" cy="567468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031A3F-FCE1-4929-BF47-3D20C5EF153B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D65BEB-C4B9-41EB-AA1A-49767FDACE66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B3809F58-E389-42FC-B427-D591C0B827FE}"/>
                </a:ext>
              </a:extLst>
            </p:cNvPr>
            <p:cNvSpPr txBox="1"/>
            <p:nvPr/>
          </p:nvSpPr>
          <p:spPr>
            <a:xfrm>
              <a:off x="377478" y="274610"/>
              <a:ext cx="317042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개발 일정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"/>
    </mc:Choice>
    <mc:Fallback xmlns="">
      <p:transition advTm="1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15BF45-89FC-4D5C-BFFF-EAAD507C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96" y="3960643"/>
            <a:ext cx="5597981" cy="214103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AA62FE-EFB6-41BB-9CEA-476C0D12D978}"/>
              </a:ext>
            </a:extLst>
          </p:cNvPr>
          <p:cNvGrpSpPr/>
          <p:nvPr/>
        </p:nvGrpSpPr>
        <p:grpSpPr>
          <a:xfrm>
            <a:off x="661790" y="1952274"/>
            <a:ext cx="3170425" cy="3452204"/>
            <a:chOff x="803192" y="1505397"/>
            <a:chExt cx="3170425" cy="3452204"/>
          </a:xfrm>
        </p:grpSpPr>
        <p:pic>
          <p:nvPicPr>
            <p:cNvPr id="1026" name="Picture 2" descr="GitHub Logos and Usage · GitHub">
              <a:extLst>
                <a:ext uri="{FF2B5EF4-FFF2-40B4-BE49-F238E27FC236}">
                  <a16:creationId xmlns:a16="http://schemas.microsoft.com/office/drawing/2014/main" id="{7FA6F16D-9947-4BDB-A9CC-A3DE3A8D2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601" y="1505397"/>
              <a:ext cx="2869609" cy="286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8F5D4AAB-825F-45A6-BCD1-36AFFBE7E703}"/>
                </a:ext>
              </a:extLst>
            </p:cNvPr>
            <p:cNvSpPr txBox="1"/>
            <p:nvPr/>
          </p:nvSpPr>
          <p:spPr>
            <a:xfrm>
              <a:off x="803192" y="4375006"/>
              <a:ext cx="3170425" cy="58259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sz="3500" b="1" dirty="0" err="1"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Github</a:t>
              </a:r>
              <a:endParaRPr lang="en-US" sz="3500" b="1" dirty="0"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C48B8E4-216B-4D8F-867D-1CC74AD96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362" y="1230542"/>
            <a:ext cx="5309162" cy="209279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824BA8-DEE0-490A-9107-CF101A6EC5AD}"/>
              </a:ext>
            </a:extLst>
          </p:cNvPr>
          <p:cNvCxnSpPr>
            <a:cxnSpLocks/>
            <a:stCxn id="1026" idx="3"/>
            <a:endCxn id="10" idx="1"/>
          </p:cNvCxnSpPr>
          <p:nvPr/>
        </p:nvCxnSpPr>
        <p:spPr>
          <a:xfrm flipV="1">
            <a:off x="3681808" y="2276941"/>
            <a:ext cx="1884554" cy="1110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039B78-3F28-48DB-8D04-E6E93F010028}"/>
              </a:ext>
            </a:extLst>
          </p:cNvPr>
          <p:cNvCxnSpPr>
            <a:cxnSpLocks/>
            <a:stCxn id="1026" idx="3"/>
            <a:endCxn id="3" idx="1"/>
          </p:cNvCxnSpPr>
          <p:nvPr/>
        </p:nvCxnSpPr>
        <p:spPr>
          <a:xfrm>
            <a:off x="3681808" y="3387079"/>
            <a:ext cx="1878988" cy="1644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3">
            <a:extLst>
              <a:ext uri="{FF2B5EF4-FFF2-40B4-BE49-F238E27FC236}">
                <a16:creationId xmlns:a16="http://schemas.microsoft.com/office/drawing/2014/main" id="{AB60C17B-3C69-4D80-9938-2EF75679C4B2}"/>
              </a:ext>
            </a:extLst>
          </p:cNvPr>
          <p:cNvSpPr txBox="1"/>
          <p:nvPr/>
        </p:nvSpPr>
        <p:spPr>
          <a:xfrm>
            <a:off x="6830806" y="3387078"/>
            <a:ext cx="3170425" cy="3329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000" b="1" dirty="0">
                <a:ea typeface="BusanBada" panose="020B0600000101010101" charset="-127"/>
                <a:sym typeface="Arial" panose="020B0604020202020204" pitchFamily="34" charset="0"/>
              </a:rPr>
              <a:t>&lt; Code sharing &gt;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29EC76FA-52B7-425E-A48C-A76AE4CF9862}"/>
              </a:ext>
            </a:extLst>
          </p:cNvPr>
          <p:cNvSpPr txBox="1"/>
          <p:nvPr/>
        </p:nvSpPr>
        <p:spPr>
          <a:xfrm>
            <a:off x="6830806" y="6224515"/>
            <a:ext cx="3170425" cy="3329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2000" b="1" dirty="0">
                <a:ea typeface="BusanBada" panose="020B0600000101010101" charset="-127"/>
                <a:sym typeface="Arial" panose="020B0604020202020204" pitchFamily="34" charset="0"/>
              </a:rPr>
              <a:t>&lt; Issue Tracking &gt;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B403B6-2E67-4498-9038-A3ED1069ACA8}"/>
              </a:ext>
            </a:extLst>
          </p:cNvPr>
          <p:cNvGrpSpPr/>
          <p:nvPr/>
        </p:nvGrpSpPr>
        <p:grpSpPr>
          <a:xfrm>
            <a:off x="282804" y="197963"/>
            <a:ext cx="11531718" cy="744717"/>
            <a:chOff x="282804" y="197963"/>
            <a:chExt cx="11531718" cy="74471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C5C7FF-8A99-44EF-9533-93E2742214A9}"/>
                </a:ext>
              </a:extLst>
            </p:cNvPr>
            <p:cNvSpPr/>
            <p:nvPr/>
          </p:nvSpPr>
          <p:spPr>
            <a:xfrm>
              <a:off x="282804" y="197963"/>
              <a:ext cx="11531718" cy="7447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048B1D4A-0499-4976-BFD6-7FE163C550FA}"/>
                </a:ext>
              </a:extLst>
            </p:cNvPr>
            <p:cNvSpPr txBox="1"/>
            <p:nvPr/>
          </p:nvSpPr>
          <p:spPr>
            <a:xfrm>
              <a:off x="377478" y="274610"/>
              <a:ext cx="3170425" cy="582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89662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3500" b="1" dirty="0">
                  <a:solidFill>
                    <a:schemeClr val="bg1"/>
                  </a:solidFill>
                  <a:latin typeface="BusanBada" panose="020B0600000101010101" charset="-127"/>
                  <a:ea typeface="BusanBada" panose="020B0600000101010101" charset="-127"/>
                  <a:sym typeface="Arial" panose="020B0604020202020204" pitchFamily="34" charset="0"/>
                </a:rPr>
                <a:t>협업 과정</a:t>
              </a:r>
              <a:endParaRPr lang="en-US" sz="3500" b="1" dirty="0">
                <a:solidFill>
                  <a:schemeClr val="bg1"/>
                </a:solidFill>
                <a:latin typeface="BusanBada" panose="020B0600000101010101" charset="-127"/>
                <a:ea typeface="BusanBada" panose="020B0600000101010101" charset="-127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9"/>
    </mc:Choice>
    <mc:Fallback xmlns="">
      <p:transition advTm="55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60b189c-409c-4054-8a01-24cca6174edf}"/>
  <p:tag name="ISPRING_ULTRA_SCORM_COURSE_ID" val="67697CF7-739E-47EB-88DB-A9BEE3F5FC9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W4ck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VuHJ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BW4ck4Acll6uAIAAFcKAAAhAAAAdW5pdmVyc2FsL2ZsYXNoX3NraW5fc2V0dGluZ3MueG1slVbbbtswDH3fVwTZe9xd0wFugDTNgALdWqxF32WbsYXIkiHR6fL3k2SplpI48UwUqMhzxItItqnaUr74MJmkuWBCPgMi5aUyGq+b0OJmmrWIgs9ywRE4zriQNWHTxcef9ksTi7zEEjuQYzkbkkPvZm6/MRTn49vcyBAhF3VD+P5BlGKWkXxbStHy4mJo1b4BySjfauTVj/lqPeiAUYX3CHUU0/rayDhKI0EpMCF9Xxu5yGIkA+Y9XdlvJKd3dT77A9qOKoqWtvxkZIjWkBLiIl8vjQzjub49fpW5kfMEhL+ooV8+GxmEMrIHGV9+99XIIEM0bfM/PdJIUZqCxpzzj/jOYYIUevxMVFdGLhJMQsbRxVdw5bG53gUg92s496kZVynYk6nrwUIwj54xWKBsIU38qbOpSrw9tqjnAxYbwpQGhKoe9KSDfiKt8tfEuh73B94oLwKQU/SIV8HaGlZdvAEw1vf41erWroowvnddEKCEnVMGEfbKHvlbl/UIGSh75DOjBTxytj+CH1o6jn/iW+Ie83z1tRU40UdfL3/yVuPpwQyuClw7hcfUooCFWQd6WROkgr/QGszjpYk1dZElR6GlnOxoaRm/DC7b25xUmhwYXMOdbq8UKTI41XU2VL2rw2ez57gpnTXuyu5vQ59jd56gXuU3U4JI8qrW6arpxPH0rOj6TJPTDFcdkPd8I0ZyaiK3IF+EYGO9cIEQYm1mQ2DRDdgQPE2CEqTJ6SKn7pJT1edtnYFc60ej4Jsn1nW4ipYV0z/4SuENipgwYOyYWOnrOKHvvRkoXAcAkXnlO7c7dJa6ZUgZ7MDPf6CwCQ9llirdokPdtsQH2GDYb04zqiHduugbJcTFhhOEVx2XiBdPaBjR80gyZTOLpt8v4v7maDX7jWZaL1xm9uw6KbpY248rqJXmH8p/UEsDBBQAAgAIABW4ck4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BW4ck4MqAFFowEAADQGAAAfAAAAdW5pdmVyc2FsL2h0bWxfc2tpbl9zZXR0aW5ncy5qc42UTW/CMAyG7/yKKrtOiH3CdkODSUgcJo3btEMoplSkcZSmHR3iv68OX02bDuJL8/LwOnbrbDtBuVjIgtdga5/t/sPdWw1IMzqDW1cXLXpCOlMaUpCGmxjlLE5AxBJYjcyPDid5dyZ8/kxa73nxKeIFpBU/hvTLkou0iiuPhfZoqUfLPdqPR9v4Ev86lR2q2ldU6fY8MwZlN0RpylZ1JeqEW4bdvNtVLbAGYw76ArrkITimfbvayLPjU5+iyoWYKC6LKUbYnfNwHWnM5KIt/6pQoMsXvt4DvZf+29ixE3FqJgaSeuLxgKKdpI8qhUPe5zGFFxZ8DqLi27PrH9QxbhZUo/M4jc2RHt5RVGnFI2h0aTCkcDFZejW62adocgY2Zk883FM4hOAF6IbV6JHCAVFl6ooXqDRG1JEG2uz5CRXIF7GMDql7FF6ODku2bd07F2qPP2LOCGFthFaeiUzaLo4rpt54BzetZZ36Zl74RF9e9GjK9+f8JDqnMfVrhPZfAePG8HCVlLdDeTOebmDQE7lEEhKu16BniKKs5/vSyevJO7s/UEsDBBQAAgAIABW4ck4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BW4ck7R2i9udAAAAHQAAAAcAAAAdW5pdmVyc2FsL2xvY2FsX3NldHRpbmdzLnhtbLOxr8jNUShLLSrOzM+zVTLUM1BSSM1Lzk/JzEu3VQoNcdO1UFIoLknMS0nMyc9LtVXKy1dSsLfjssnJT07MCU4tKQEqLFYoyEmsTC0KSc0FMkpS/RJzgSpfLG97uWji8ynzn3VMeLZi4bO5+zUMNZX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W4ck6Eg8TxYQgAAJYgAAApAAAAdW5pdmVyc2FsL3NraW5fY3VzdG9taXphdGlvbl9zZXR0aW5ncy54bWy1Wktv48gRvu+vaChYYAME1oN6OdAooMiWTYxMaUXankkQCC2xbREm2VqypRkvdMgpyDEBcg2C5JDkX+S/5DBJ/kWqm6RFypJM2hNxbAyr66uqrlc/5F704AbaOuLMd38k3GWBRTl3g/uo/w1CvQXzWDgJaUR5VN1Rbt3AYZ+M4I4JGlAjTgKHhI4mRqN+DQ3lB3U7alfvwltz0GygThM3cBfpuKXB2LminysajOmNutar7omI5YZ0QQN+WGqvmht9DjCCiIbcCBz6ua/kubND+RlchMRxgS/qt5vi2aZat3pTPKhZb3VaeNtQFUVpI62l1/XattM576h1hGvNVk3ZDroNpaGgeqtVP29v651GS4G34XkbpDTxeRs1O81mQ982cAPQSFUHekPbdpTzel0Fbbh7rm2Hw0GnVkP1el1p6ttWWxkOagi4FZChKl3hQEVXBkp7qw7UeldBQ204GDa3WMdtrYW6Ddyu1bbNwUCp1XbO3c0u664dtfB0Une+IPBgCA6OityqHkiu3mIdhsBsU3/lEU5RQHz6rvKfv//2v3/9w7//+Ocvv/v9l3/85cuf/vld/aeVJEVlOqeA1LI8NSYCWYjrH5TWq8qxlFHali2OLB25zrvKfM05C84WLOBg8FnAQp94lf5P4vxJZlcEyTY0LIO7Iwu6U9eRn6KwRBfkNDynQAvmr0jwOGL37GxOFg/3IVsHTiEzl48rGnpu8ADctfOOhk8q8tyIG5z6OftwVzzFYSvoWREV5rWxeAohPTKnXqqxJj8lcDuVL3tkD7pxI5dLqFoXzynoitzTfAC6qnhOYwLQko9aRzwvgzj9zIFdES2gcZLdI480zCuJW+ZJFFutV2XzaRWye+HsPO7lQD/hPAYdKLgXFtbEUwgkJigUFopS4jY5f32PMXnd7yU9H7RAcLPNJSFJkZPBTBtfTVTz42w0vhjPBsZFpa/FVYlEWX7zXaPd/VxvtaF1JcCCoqwrdTTKC0NSWKtWTJZpT8ejGQjEo5mJP9iVvvhdGjq+tkeGiSv95D+lBUym+KbSF7+LQK+nU2zaM2tk6HhmWDNzbEu/jLCN9Ur/I1ujJdlQxBnauPQT4kuKoD+7IUWR5zpyQPRsN1jTAvr08ZVqmLMptuypodnG2Kz0LRaGjz+TksmaLyF7liRCjhuRuUcdqRZyRI6L/gLa5SYNwT++dIGT+cQNzopon6q3hnkxs8fjkTXDpp5SKn0cOEgPidBUXtBUtfAUZIQEFvPXwWcy+6QEpHpeaSGXxsXlCH5sYcile7/04Ie/wpoJhpBMaFAACImDp5B1lnU7nurCh6AQEbQiUfSJhU4uabKhKyDbMLUxpKZmZ+TbQkwqGwLvBgtIHbrgBeRdYctSL/BsMP4AOQ61OS4JGr+HknxfEvQRW1BD2CoAM9Ub40IVFSHKMC2QtAYXROS794jIYgE44c2Ny9YRUISHoUxkNUZnpTVZ+PtrCKShjo5UeywYnC3f7t0NBVNCB9a5ArqgDWlYF9n1/bXxy9lQNUZYn0G66ePbmS27pFDqk0cUMI6IsyHBgqI5XZA1VMIjjDmuI8dE5KUJP6zdHxHhSf/5Nmldpo4/fPsKk3IN74BlsGUGZbBPWfGXtAu3JTN4pSEi149aUcQBrzbB0rCpTo3x1wlR5PprL+7SXyNQT8aVDdaLdrzdX8XD9n8wxopb8MCAjjZwWSkQhpVYLDmweHqlgIY5BHWTuJ9DwxfH1FICzHEiw2ToDWJuwHM5Q27Ao+VE3OKBZdiw2bqlc3H8KACWtRpH7XC8xSHRo3BKfyrVOb1jsF/yKNnEGxlYu2T4i0Q5s1XKLS22YY/AcBNk3sdJBVI91xeHqGJir69w6op4NcjN55atPUdWt+c+yBUB/Lz26fN92F3IfEn1SJTmdbwo/eKNhsRTnMZ6J+U2EE8FWjhWmfp8U8QsrE61y5mmmhoWJwpRz15xHFSH8MnItmYjdSAkQJn4hC+WsArfiYNecVnxiUDHQxXkJZO3KAkXy3/95m/FxezZE1NRQv15WTlQ/KJr4id5vzIZp9GvC8ix1UEeKl8KApMDVQotfr6yDUjQr3JkIfGy5DNf3HEVUg0lkIRRtW1Vu7yCKrFkUbB1CHvBkkKu1Ol7aHxyr1/pX5HwARqnzZhXVpD0vMhNXtqG3RF3zT03oCXhb16JxORtYzJTdV2e/aFGPXfxEC+/Dhxgkns+5LH7MvK0S9WE7rwnkjouLy9TLm5p14KWEL/vGsLm4Fr3RNjdqHgEejjPXdAEPGTeRFxtPb/LBQZxEwdp3OehONKnb1mOaMk+JbHr3xEvArYsaZ91AjZMxGYxEZmn7XNPRe04GdaEsM93wzxYFrR4Nhn2PH0fpWkDefObtfuJ9sxwOGUlQxnLd8R9fpN+5s/4M8R9fkssKWM41j0D7Y9kkelt3ICEWXqRyAEPDWSPSnjStzyPsGAkbmWjjEkJIc/pM4f2sy3Odn2a1LQYytpdPWJ4L3jaw1wJzPxRzj4SXz7kBnY5XD2dxD3uco8ez3A5HajDbBLI90NlkPAcqoP4S4R9n8RUxB9X9F0FTiNksRTtPqqgRMa7ivBq/E3NMdwqbWqip5VC+rKny5ZeCheITp5ByHmfhrC44E+DetVnbupVTwWol4g9Hr9g7c9piCEFXJqmaJ6W5V6mt2E3clOahx0ZzOL5EkQHcEpKMRlCLqvkxiqtmPglOw67S+56dEPTbpUhZFxzeva9CErjdGarfETveDa3E0rpEkja3S4Rs9z5gaMweSjLt8/sQMmK42Qeydkf6Fjp8rPTdWBBSju1SPZsk2Z8L+rVA6qA95j3e9XsQgsN6tlXrfs0gIK8o3968D9QSwMEFAACAAgAF7hyTow15O6IFAAAJGQAABcAAAB1bml2ZXJzYWwvdW5pdmVyc2FsLnBuZ+3deVhS2d8AcBvbxhazMrUcSUubLIV0yiWFFsscLc0WNRcwLTPHTBl3gbLph1vZRCnmgpXlLpkRKgqZJblSLmBuWC6EJKSIKAi8zDv1vDP66+/3n+vziA/nXM89557v59xzzh/3Jrocs1+ltlFNRUVllcMRO1cVlcVOKiqqocuXKlPkB3baK/8sQrraH1Apa9PlKr8sDth/dL+KSnnqijnfJcrvP14+4oFUUVld/9fvInpIgb+Kil+Vg93+k1E+4/3Oyf6Rsw0foo9SVeBXPOuuV/752e73R/HxD9au1VqresBl+Zjxg4SPRgmIDcbH1xjor7Fz2vPuCuKpYwrmZ4wzLgS9bVv4WBalqDi/iBCEeOvEmjqJYXTZ9hOqiiV1lyaHSskDPbXTPUEUN5/okVGOI7h2ON8ccWXRUu1/flyNDURMpV7U77J7DNNLUcz0suURYHbUO/upswsONVladCMFZFE3fMNiYI1j54F/Zys/LoTkbnSQRX1p2yt4BksxudsY3Hlk/kEx2gWnJ3P18ofixZWDZRW8FhXVlZAX//fxovrqRUN1+VQ+7EcjI7d/Zf2dT1ladNfGJY3ZfNs87PD8/CmzzfifE9QMVOdntKxcbjSwvebEgvKuINqDDvibjcaYz8u5tekJ5LjGKbsFrXwCaSy+vZbTMj/907kXL+0OndTQmX+RX7zMc9M4sc87ZH5RYaobjIwfJL1RmV/dDUbRp1w/ZunMT69d6Y4vSDBe2Dx3/JTxWbUCXuu8ovZd+m6dthJ//TXL3G9eem76ohXrNI8f8p/f+4tW4HwOOS0Kr51f1JtV363T8CmHROT5hX2E8H1gUJSwoG8Rvu3FCdtzyyzmF1X1/TrVGG8PbUuZH6k+S3c6nbTT/HP+8crkGM1dSzpF5+cVtdniu3W67WZo2Jaxa1762+Yr1xOTCgzMFsTTdQeiweMr1QPzixr+fp0mi/JeWZkvkKLz3QDknnq13oWVOb/Zfd+vk8/dO5YBDfOjA/z9AKxNwv8wBqAAUAAoABQACgAFgAJAAaAAUAAoABQACgAFgAJAAaAAUAAoABQACgAFgAJAAaAAUAAoABQACgAFgAJAAaAAUAAoABQACgAFgAJAAaAAUAAoABQACgAFgAJAAaAAUAAoABQACgAFgAJAAaAAUAAoABQACgAFgAJAAaAAUAAoABQACgAFgAJAAaAAUAAo/t9QQOD4Gtl0715Y9qIFDYR8USzVs1wpWPNfHtknXbXcaMOeDYcXFmi+GR+V/+VY3YJOj0/MuJuhueAsunu+e7m+l3x7+6MFyWt0vtzSRRhA1PLU5gXJ27orCAP8cqMF/3J5E8N3cjQzhJ+Dmn7ff8LZlhT7uZweAZ95qWXKD+gnVmPCYTx5RAF84PDd9H9dT8vfEBLRZ0O0CUUE7WJRRMJ8mCxwandIrUwU2yBgSzjeH8fbZLsxNZBomYgVCZ9tcjM1vaVbHRWO4aGlLz6A1f8dlMSrbnCU6KzineLO5uNwIbP3+XnKJWQwnBFilb7R6bdoKastQD5pibcRtpi7aTo2fGDKjqkHNI9jJnGEz2OctF401xHeUzvZtANUOR6Ckfb2k2my8UwCWyEXW9SWmWByeksUh758TAZTI6dpM6/BA5HTHTxXsqc1o/r8kEQmE2Aw7PF2XrX/8B55yiOpme216taqvr5ps/FuzQxpuRwdaqrqQ6wI+Bp/2MBcuYbMFaRfbqhW0j8ay5YOjHEmwzNJLGQpmBgU23sw0RLvFXSjSIrqFWSJDn3GQqfuZ4LTyDV8e73oYVVycbcrzQeexWKkxg1vsVBQRkRVrVzMh873bj8Xmis+B8BihQqe1464lKDjYGk3HfpcmzIm7goeEzPHG8K3a6XC5DOtzQ0KOOW8NCVFGtFEKP8dbjzY1euxmk6o6BL29JqhZqvSAz3d/Pl0rsC8MTzSk/MtLNLP5srffU7cllNJLkfY3SQJqUztpyI0aze1NX844Vojc29MItmzHldTQz1SBr7Jw5DjrnrA8UwthhD2cMOSjn1mp1UaUaG9Q3KDjfr+WXATE2O9TgxD1f51efVp0VMNrTFF6qCZj320dvLDpMCO141Y2NyH2nfn5gYMt9DlOqI9KYc62lGF5KDqi0Xm77WCj+2O0Gp+ZrLDTDxUKb57gkhjC/q+DkKDvpsKOM9rXhGPh0ihpdnCYEV0+oxk7Awxu56ZvsLIHrpuMiqhgfniOPxOG2iyXGDgge/rhxsN+Zp28Fx878tj9Z4+1r//kpVgoLn/MQ0TVeCyS13dz+HZVFuV/3A37KG8JuxeX3oMhTHx5AnF/XGwx59VoEixnCQC65ORR79G52Df0rEqE9OJFVJkXz6pwoZOiA4kInnCqpLsU7VeECszfEp9/0ani9EQDDp5dkkR+DQ9ybf5NTKzQx72PnL8MCSDfuPRyOtKWV89tZe4BGe4JV+u4ylwPJTLPZh0qYPljVrjTWHw6YEC8yAOb6TtGzXT1n22NkNQWEjjnLCXJKQVM7CgacIJ9VaPvckmYC0n/s943Rj8wet3Yqrcw8iYOq8zEA+zMK26vNPmpEtnkmM8oQWfKa3eqBdeFEx6HCxiBQw99RD0kwxsEMT5MBIp3UWP3vv1lsUfeIFC3+5AEXrLdCjK84A/MApDsmsi9IL+Os9mfOfB0LQcTh51Xymmiy2eMwrSYjQ7S694JicF5t2DYh1kkikK6Cih3j+Gr6nzmD17wQbbGGXWxQ1Wt8U26v/V3iDxowFm0m5OkmH4Uk8oQj64DNZdO9XuSKHNjYApflvqeqSv0qShm8hWo+jPPEN6Tj1zm+wMheCD7qFrczhzf/dFVOXSHIx89igBO9DAwaRPWjNbvJtkNcXSiZcrwFnrj+qdgWRgQiG2Tw6C944gWF90hZMm6o2F2k+nggN5yV1qRkOU4U4FX8qsp/dZ0Dhfln2y5iRpD/U4gdbu1stx1fC1K9VweewssZbZimIeH/ePE2dUr1YOaeua+BTToMOHux3kKVwc1bQ/vRoeTqBHqhljsNTrk+WPV9ey0TxPdo9MRMSg2BQZGDPb/FAe5knB0OPm3KvB4dh0H/YusZ88VNBtjh/IJ0k/jKiLcZYcwdzfoW5JuIrERL7ygxJrktkV58dM+fWGMh1PWuZoe9WPRttMncZWtHHX+rL3g207z9qsz/eByqqmJcyBH2vipMsGrHkxbxxlJZd3e3uczNMGF4+8sWQp63kTb3bJojZiy6XOZuNfdSUR74LU3xdJ0+Q6Qw5wHhrcn15umiHZS+8J5F47j1KJHbphMRC0RKQQmzih5UICu69sgxY2pzK8FT1ZR5FnVYMdfYf76ob/egrvKadf+UiJNpMknJwcBzlm3a34+9m6g09XZk2a/MEDlY3CglbZQllFjPR8MJFxiibMFsQNIskoYj66FJr/E9GP/aDSx62/TG4h87rc6iuRjE2Hw8eCs+QDoSDeeAGcSPbjjpems2a7mvM57jQfIhldCxX7SGT0nNeVtHwbQiIi7CzEQ5U7ki662iGKsmT5cVWFy9dqglabGI/dt+4AYWbqQdMNf5B4FBE4QbIiN/71zC74iy4MYQe+s3cPuhNlObJXWpKNTYdliZdx+F/HHEvi1Rh+UilBPE7pb0c237jgQthhKitgeNJ5XtVHUau9yDqEkDYYexOPp7HlNvlc6+nJ6tEQ+i+DnRy+yG+uZ0ooQaVqF2KWl4A6GCE7cjpTQ/WSsdWTpJdpZG43x1zDaTEOp9dBml7NHeHImgfPtEWyl5UXvR2yPxR/EPQpDRrVtqW5J1pXGNBS/2ZGgFyMmwCv7KgopEFSbxj9BXcA9m1wpOpEzY6kOycZDoEaGrQm/Jbskr1EL8ZxOQ80LRrCYv64yRW8F0d/msE+5cY8RIcoG7GI/MeV333jWni6hGRWrwVa4QqxmpLQBYVkCpT2U90Fvf80zB4j1u0Sx8pjmw6PeUM0nM7+st2MLNaaoKpf9tvtCopSX3L1eE5+cbIEQSFWEj32GuJbDjYGL8PN6lYYx8kMw5oOIplt9c21IV+n7i9Q5pc3sTUD4J+0i1MlcWFwSCFcoVQio3a9PgPRKU4O1C2McoXdRE0qSLxopyi8fGgkwY6+GCepoFvdPNREvTtbFe/w3n0vYbZ5ybq6rYdxBshYjAbonjUTvhMLvewMevD0dC+rxDsM8j6SPQZ+dyKH7j9uU9MnNfo6z+mzUKUvvjor0CEgmVp8EfKPWxJsSSCkECyhCy+1hJinGUvT2juOQE5vH0JSNda3kSDQ0bjDM4XS0wGQHMwjNGpc30p4902CnSg2P/kuV2btBimEbRGZ4nWXG2GUTiLZMn5kyD4nDJPY1dxeHxGL0Q/ffflnfAnKAj8x7PLwLHv6qV8f+RFWttPEsS0cxpSvddRr7unKJPfSz/w9/ko2uku9LjY3p0PBus7u1tRcAloYr/YjKTcHXXZaKab2Qd0U53dbswOOMkGUZVtPfZd67aqgaXKNTPqDa79iIoLVW/UMkkErFWJ0s6HrA7j6FvGNFGe85XXL2p+RuXSvThQtYBUjKvr1rZeSDEbcefGNkDg/8TDOmSrgPEyFVks786HhyE0f8gTLhkpz+vjjtStuT6CpzyE6guYhMA55PSlouZEonUPFftpZ6tItnEj8epOq1olSzhlvxvBTZ1kPSY+1V+BmI4szYFsDXl2b5ZCClIMvDCnxLxj6YCkUbMXF2dZE1OJYu2XY1xoWDZJYm7zzVIhHrKwDO8KabaFJ2+LqKqYlt9PTb5CEE7ey7mIH54ZAim4UH0noPbV+e4EjjICWcDN7O4N54rxlgmn55Jg/gr3s6cT+iMAkC4WtX07Upx+fMNum7mCHnRQvtdc1P2JFNsncY7I7AvwIh3ETXtvy7T6SpLwRqM/XZfALknYUv4pzyVB5M335DsXwNYO6ZWPSs0ycvay9i36T9c2YwtSz/0PgHvBnHwxbjaLaUsv3Zzf+sr5VMSHwWoF7+qf19K0sj32Fuxu1lDPLa+X+G4+PPRfFtl+LjMVwfzd7IlDlTO2tK7HdGSB5RZQaT0XJggKqSfucQXJz+LMW0AOkU0F3DGyUnJnjcQgnEUx8/kjvS1WOq2Gg/G8TkI2rbESdJ7YdwpHOvWmPbNRJHimvdo850mbzIOWcQz+aJ5H4LsFJkPmETIaWkRA7nGLpmtqmzX6LsPktsKZfiFljaw/Zvo7uvsHJqG74tRa8Jrqg9f65Rmo66uM6QrdMOd3slU2kYqaETW2DdJh8ovUgcc4Les2YSo+7nCHPeaT+qeMedf3RMdQlu6tccTDMaM3W+w+gLqAkDU7Mhbc9qKzDuEfY3ZdWHcn3caOxt737tr5IXDoQJ2y9xr4eOi4slRgoXCoLGKm8PUKB/4lFCBuN32Q60o91MyQuquAKBG0bTa1GYqA2PgqqsAA7mqLtSi4WnomJ5dWMIWUxs3MgGJ2XAV0ZmCUonLjQpzjz+k6iX4maEQ7h6jx6huFhlmoQHooRZrL75nSd91nVtrJoclG/G01yqny46Wzjcq+zjTEQ69FrzWkIM71jZtQvxGqbnMAaeaRNQ2hN3PhEVpAYOQ6mzzbzrvHaUyaVF7Q6VbikpR3lsVcdLHYw/TaYuKmCaXOTDjtwU8IGxypZj6jmjjQ6XTx0XcvH0jit0wP6DBGWvuyZCO4Jk3Gd2TbljF/+c3JRJth+jPWYXBjNUF7f0Do7SBXZ8S5JvSYIDJuS+2iibEaR3ES3IO4uzNNSivEYPa7EesSGKa+J9t8YENESXdLvrKzDL1/r4FVxNYCAeu79iwfFJ4gQNEBOhynXRfb0tXX+03OGqTaTb5YxDR3VKzKILlDJu1Q1o/hExNMveU1BoKigxuP6YZI12WqLROwhz5LS2psxs4/mloSWScvXO+50ijOjnG9r1vH93+2Oi4PKNcIFzaPMMmEao1DQHDxG+agrdckKvbnBCAf+shiXw6j7qG+lLtC3IsvqZlzl8ZVp0vIIWG3fNta3CBhf6oORiZRHDj+HwW3FPE+KD0cuBHNFNMlYcbEitzrCJ75xK/5z7JFjtm4v4s6ZYfTWqTdW8d8a4LNg+M744T6QDY/hLr3CQc/khbQmpJu//FutzNyF4RvKZxwCj4iIs7XKPuBLJ+aEDCI6+EnEab3bFRxPNUFsOwsuG3MTKF0phNihThyVSdaa9g4rM89absRRNxJ11yExLn2TM3biITnqh2cjYGtyaP+326spVN1GzKF4+ijuiUyIQz0hFSO8eBLSWqJvFTkBfsap3OcpF81G0qT9rUiXPPbpGRxhbpivXOzcR4RdV66spcrV5wBU8Cb4ei5DeZ/YxnqPdNbnySjyFJJ6HB/rnMZMibLa8jWs4KqiN1eQcaXR24kVORV+rSH9o658gRXf3nuIZH7ERw+2lXOmuY/ZNDUCxkSLPz1MvXTTKLxXYtt4nzIuk23+3GMK741Z+cFKfruIlWEDfSf7IufI7nzbfttoKYblZG9R2UpENrNqWBLRXBqyW5Ja0CjF6DqVaXiEXSbWTveU5TQPB8GlPXUXJqc6nNl9jy950rZZ/U4en13UEx7Z/4+NIeU8fAzEKBMdX4d9UMckRhMneLOl5Vtn7TtLBdhQSKFbXBnmfn/YGm5wOwZVRib+8AbnDK0qxhp0KtpAD4StIWjhqK+uyKx8+AP6Ra9a/7jXtn9uCFQ+JwaQ42SZ6NbYo3AGYWjcGbpaV9PpNmzwXoi0D8kY18PMTXijKB+4DAkp5v1uWjCfQts5f7/Ofc9mfAv1xOqdUMR/eUWCAd69aeG2TssVxMfsl3uXLHzZwrVGmGLWGfvxp2sLNp20o1j7SLeXKSQsmm5CpNqCbMSgt2rXr3pzYpoifPPAdu2Fb6yIXHVyR/QTKQ102ihHxjLfZ76gYr0WN/LQfcpZ0YQAo/B0cF23YMcvt/TqxS1D9Ni6PPQHZVUZ/OzIgcBYyK/37jXN3zSEqXYdKEp0wsypn7FYGsLeH+ikovxxOHTMruwAIv5/AFBLAwQUAAIACAAXuHJOle6RfksAAABrAAAAGwAAAHVuaXZlcnNhbC91bml2ZXJzYWwucG5nLnhtbLOxr8jNUShLLSrOzM+zVTLUM1Cyt+PlsikoSi3LTC1XqACKAQUhQEmhEsg1QnDLM1NKMoBCBuZmCMGM1Mz0jBJbJQsDc7igPtBMAFBLAQIAABQAAgAIABW4ck4VDq0oZAQAAAcRAAAdAAAAAAAAAAEAAAAAAAAAAAB1bml2ZXJzYWwvY29tbW9uX21lc3NhZ2VzLmxuZ1BLAQIAABQAAgAIABW4ck4IfgsjKQMAAIYMAAAnAAAAAAAAAAEAAAAAAJ8EAAB1bml2ZXJzYWwvZmxhc2hfcHVibGlzaGluZ19zZXR0aW5ncy54bWxQSwECAAAUAAIACAAVuHJOAHJZergCAABXCgAAIQAAAAAAAAABAAAAAAANCAAAdW5pdmVyc2FsL2ZsYXNoX3NraW5fc2V0dGluZ3MueG1sUEsBAgAAFAACAAgAFbhyTiqWD2f+AgAAlwsAACYAAAAAAAAAAQAAAAAABAsAAHVuaXZlcnNhbC9odG1sX3B1Ymxpc2hpbmdfc2V0dGluZ3MueG1sUEsBAgAAFAACAAgAFbhyTgyoAUWjAQAANAYAAB8AAAAAAAAAAQAAAAAARg4AAHVuaXZlcnNhbC9odG1sX3NraW5fc2V0dGluZ3MuanNQSwECAAAUAAIACAAVuHJOPTwv0cEAAADlAQAAGgAAAAAAAAABAAAAAAAmEAAAdW5pdmVyc2FsL2kxOG5fcHJlc2V0cy54bWxQSwECAAAUAAIACAAVuHJO0dovbnQAAAB0AAAAHAAAAAAAAAABAAAAAAAfEQAAdW5pdmVyc2FsL2xvY2FsX3NldHRpbmdzLnhtbFBLAQIAABQAAgAIAESUV0cjtE77+wIAALAIAAAUAAAAAAAAAAEAAAAAAM0RAAB1bml2ZXJzYWwvcGxheWVyLnhtbFBLAQIAABQAAgAIABW4ck6Eg8TxYQgAAJYgAAApAAAAAAAAAAEAAAAAAPoUAAB1bml2ZXJzYWwvc2tpbl9jdXN0b21pemF0aW9uX3NldHRpbmdzLnhtbFBLAQIAABQAAgAIABe4ck6MNeTuiBQAACRkAAAXAAAAAAAAAAAAAAAAAKIdAAB1bml2ZXJzYWwvdW5pdmVyc2FsLnBuZ1BLAQIAABQAAgAIABe4ck6V7pF+SwAAAGsAAAAbAAAAAAAAAAEAAAAAAF8yAAB1bml2ZXJzYWwvdW5pdmVyc2FsLnBuZy54bWxQSwUGAAAAAAsACwBJAwAA4zIAAAAA"/>
  <p:tag name="ISPRING_PRESENTATION_TITLE" val="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ppt">
  <a:themeElements>
    <a:clrScheme name="自定义 359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DF565B"/>
      </a:accent1>
      <a:accent2>
        <a:srgbClr val="384041"/>
      </a:accent2>
      <a:accent3>
        <a:srgbClr val="DF565B"/>
      </a:accent3>
      <a:accent4>
        <a:srgbClr val="384041"/>
      </a:accent4>
      <a:accent5>
        <a:srgbClr val="DF565B"/>
      </a:accent5>
      <a:accent6>
        <a:srgbClr val="384041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2856</TotalTime>
  <Words>616</Words>
  <Application>Microsoft Office PowerPoint</Application>
  <PresentationFormat>와이드스크린</PresentationFormat>
  <Paragraphs>153</Paragraphs>
  <Slides>23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BusanBada</vt:lpstr>
      <vt:lpstr>JungAng-NewsMjo_b10</vt:lpstr>
      <vt:lpstr>Lato Hairline</vt:lpstr>
      <vt:lpstr>Lato Light</vt:lpstr>
      <vt:lpstr>Lato Regular</vt:lpstr>
      <vt:lpstr>나눔고딕</vt:lpstr>
      <vt:lpstr>나눔고딕 ExtraBold</vt:lpstr>
      <vt:lpstr>맑은 고딕</vt:lpstr>
      <vt:lpstr>Arial</vt:lpstr>
      <vt:lpstr>Calibri</vt:lpstr>
      <vt:lpstr>ppt</vt:lpstr>
      <vt:lpstr>PowerPoint 프레젠테이션</vt:lpstr>
      <vt:lpstr>PowerPoint 프레젠테이션</vt:lpstr>
      <vt:lpstr>PowerPoint 프레젠테이션</vt:lpstr>
      <vt:lpstr>PowerPoint 프레젠테이션</vt:lpstr>
      <vt:lpstr>Quality Education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- 강사가 학생들의 집중도를 한 눈에 파악할 수 있기    때문에 원격 환경에서도 학생 지도를 용이하게 할 수 있다.</vt:lpstr>
      <vt:lpstr>  - 본 프로젝트는 개인의 데이터로 한정되었지만, 다중 접속   이 가능한 서버를 구현하여 대량의 데이터 수집이 가능해지면   인공지능을 통해 더 폭넓은 분석이 가능해진다.</vt:lpstr>
      <vt:lpstr>PowerPoint 프레젠테이션</vt:lpstr>
      <vt:lpstr>PowerPoint 프레젠테이션</vt:lpstr>
    </vt:vector>
  </TitlesOfParts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</dc:title>
  <dc:creator>user</dc:creator>
  <cp:lastModifiedBy>17064</cp:lastModifiedBy>
  <cp:revision>143</cp:revision>
  <cp:lastPrinted>2018-05-15T16:00:00Z</cp:lastPrinted>
  <dcterms:created xsi:type="dcterms:W3CDTF">2018-12-13T05:31:00Z</dcterms:created>
  <dcterms:modified xsi:type="dcterms:W3CDTF">2020-10-14T05:13:39Z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2052-11.1.0.8527</vt:lpwstr>
  </property>
  <property fmtid="{D5CDD505-2E9C-101B-9397-08002B2CF9AE}" pid="4" name="_MarkAsFinal">
    <vt:bool>true</vt:bool>
  </property>
</Properties>
</file>